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activeX/activeX1.xml" ContentType="application/vnd.ms-office.activeX+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59"/>
  </p:notesMasterIdLst>
  <p:handoutMasterIdLst>
    <p:handoutMasterId r:id="rId60"/>
  </p:handoutMasterIdLst>
  <p:sldIdLst>
    <p:sldId id="477" r:id="rId2"/>
    <p:sldId id="386" r:id="rId3"/>
    <p:sldId id="258" r:id="rId4"/>
    <p:sldId id="479" r:id="rId5"/>
    <p:sldId id="435" r:id="rId6"/>
    <p:sldId id="358" r:id="rId7"/>
    <p:sldId id="261" r:id="rId8"/>
    <p:sldId id="310" r:id="rId9"/>
    <p:sldId id="341" r:id="rId10"/>
    <p:sldId id="475" r:id="rId11"/>
    <p:sldId id="433" r:id="rId12"/>
    <p:sldId id="347" r:id="rId13"/>
    <p:sldId id="398" r:id="rId14"/>
    <p:sldId id="407" r:id="rId15"/>
    <p:sldId id="385" r:id="rId16"/>
    <p:sldId id="408" r:id="rId17"/>
    <p:sldId id="457" r:id="rId18"/>
    <p:sldId id="392" r:id="rId19"/>
    <p:sldId id="393" r:id="rId20"/>
    <p:sldId id="456" r:id="rId21"/>
    <p:sldId id="382" r:id="rId22"/>
    <p:sldId id="441" r:id="rId23"/>
    <p:sldId id="363" r:id="rId24"/>
    <p:sldId id="360" r:id="rId25"/>
    <p:sldId id="470" r:id="rId26"/>
    <p:sldId id="447" r:id="rId27"/>
    <p:sldId id="416" r:id="rId28"/>
    <p:sldId id="270" r:id="rId29"/>
    <p:sldId id="468" r:id="rId30"/>
    <p:sldId id="417" r:id="rId31"/>
    <p:sldId id="273" r:id="rId32"/>
    <p:sldId id="275" r:id="rId33"/>
    <p:sldId id="276" r:id="rId34"/>
    <p:sldId id="274" r:id="rId35"/>
    <p:sldId id="431" r:id="rId36"/>
    <p:sldId id="432" r:id="rId37"/>
    <p:sldId id="439" r:id="rId38"/>
    <p:sldId id="436" r:id="rId39"/>
    <p:sldId id="438" r:id="rId40"/>
    <p:sldId id="279" r:id="rId41"/>
    <p:sldId id="428" r:id="rId42"/>
    <p:sldId id="476" r:id="rId43"/>
    <p:sldId id="281" r:id="rId44"/>
    <p:sldId id="282" r:id="rId45"/>
    <p:sldId id="284" r:id="rId46"/>
    <p:sldId id="285" r:id="rId47"/>
    <p:sldId id="466" r:id="rId48"/>
    <p:sldId id="459" r:id="rId49"/>
    <p:sldId id="287" r:id="rId50"/>
    <p:sldId id="463" r:id="rId51"/>
    <p:sldId id="478" r:id="rId52"/>
    <p:sldId id="290" r:id="rId53"/>
    <p:sldId id="445" r:id="rId54"/>
    <p:sldId id="464" r:id="rId55"/>
    <p:sldId id="460" r:id="rId56"/>
    <p:sldId id="297" r:id="rId57"/>
    <p:sldId id="344" r:id="rId58"/>
  </p:sldIdLst>
  <p:sldSz cx="10287000" cy="6858000" type="35mm"/>
  <p:notesSz cx="6858000" cy="9296400"/>
  <p:defaultTextStyle>
    <a:defPPr>
      <a:defRPr lang="en-US"/>
    </a:defPPr>
    <a:lvl1pPr algn="ctr" rtl="0" eaLnBrk="0" fontAlgn="base" hangingPunct="0">
      <a:lnSpc>
        <a:spcPct val="90000"/>
      </a:lnSpc>
      <a:spcBef>
        <a:spcPct val="40000"/>
      </a:spcBef>
      <a:spcAft>
        <a:spcPct val="0"/>
      </a:spcAft>
      <a:defRPr sz="1500" b="1" kern="1200">
        <a:solidFill>
          <a:schemeClr val="tx1"/>
        </a:solidFill>
        <a:latin typeface="Arial" pitchFamily="34" charset="0"/>
        <a:ea typeface="+mn-ea"/>
        <a:cs typeface="+mn-cs"/>
      </a:defRPr>
    </a:lvl1pPr>
    <a:lvl2pPr marL="457200" algn="ctr" rtl="0" eaLnBrk="0" fontAlgn="base" hangingPunct="0">
      <a:lnSpc>
        <a:spcPct val="90000"/>
      </a:lnSpc>
      <a:spcBef>
        <a:spcPct val="40000"/>
      </a:spcBef>
      <a:spcAft>
        <a:spcPct val="0"/>
      </a:spcAft>
      <a:defRPr sz="1500" b="1" kern="1200">
        <a:solidFill>
          <a:schemeClr val="tx1"/>
        </a:solidFill>
        <a:latin typeface="Arial" pitchFamily="34" charset="0"/>
        <a:ea typeface="+mn-ea"/>
        <a:cs typeface="+mn-cs"/>
      </a:defRPr>
    </a:lvl2pPr>
    <a:lvl3pPr marL="914400" algn="ctr" rtl="0" eaLnBrk="0" fontAlgn="base" hangingPunct="0">
      <a:lnSpc>
        <a:spcPct val="90000"/>
      </a:lnSpc>
      <a:spcBef>
        <a:spcPct val="40000"/>
      </a:spcBef>
      <a:spcAft>
        <a:spcPct val="0"/>
      </a:spcAft>
      <a:defRPr sz="1500" b="1" kern="1200">
        <a:solidFill>
          <a:schemeClr val="tx1"/>
        </a:solidFill>
        <a:latin typeface="Arial" pitchFamily="34" charset="0"/>
        <a:ea typeface="+mn-ea"/>
        <a:cs typeface="+mn-cs"/>
      </a:defRPr>
    </a:lvl3pPr>
    <a:lvl4pPr marL="1371600" algn="ctr" rtl="0" eaLnBrk="0" fontAlgn="base" hangingPunct="0">
      <a:lnSpc>
        <a:spcPct val="90000"/>
      </a:lnSpc>
      <a:spcBef>
        <a:spcPct val="40000"/>
      </a:spcBef>
      <a:spcAft>
        <a:spcPct val="0"/>
      </a:spcAft>
      <a:defRPr sz="1500" b="1" kern="1200">
        <a:solidFill>
          <a:schemeClr val="tx1"/>
        </a:solidFill>
        <a:latin typeface="Arial" pitchFamily="34" charset="0"/>
        <a:ea typeface="+mn-ea"/>
        <a:cs typeface="+mn-cs"/>
      </a:defRPr>
    </a:lvl4pPr>
    <a:lvl5pPr marL="1828800" algn="ctr" rtl="0" eaLnBrk="0" fontAlgn="base" hangingPunct="0">
      <a:lnSpc>
        <a:spcPct val="90000"/>
      </a:lnSpc>
      <a:spcBef>
        <a:spcPct val="40000"/>
      </a:spcBef>
      <a:spcAft>
        <a:spcPct val="0"/>
      </a:spcAft>
      <a:defRPr sz="1500" b="1" kern="1200">
        <a:solidFill>
          <a:schemeClr val="tx1"/>
        </a:solidFill>
        <a:latin typeface="Arial" pitchFamily="34" charset="0"/>
        <a:ea typeface="+mn-ea"/>
        <a:cs typeface="+mn-cs"/>
      </a:defRPr>
    </a:lvl5pPr>
    <a:lvl6pPr marL="2286000" algn="l" defTabSz="914400" rtl="0" eaLnBrk="1" latinLnBrk="0" hangingPunct="1">
      <a:defRPr sz="1500" b="1" kern="1200">
        <a:solidFill>
          <a:schemeClr val="tx1"/>
        </a:solidFill>
        <a:latin typeface="Arial" pitchFamily="34" charset="0"/>
        <a:ea typeface="+mn-ea"/>
        <a:cs typeface="+mn-cs"/>
      </a:defRPr>
    </a:lvl6pPr>
    <a:lvl7pPr marL="2743200" algn="l" defTabSz="914400" rtl="0" eaLnBrk="1" latinLnBrk="0" hangingPunct="1">
      <a:defRPr sz="1500" b="1" kern="1200">
        <a:solidFill>
          <a:schemeClr val="tx1"/>
        </a:solidFill>
        <a:latin typeface="Arial" pitchFamily="34" charset="0"/>
        <a:ea typeface="+mn-ea"/>
        <a:cs typeface="+mn-cs"/>
      </a:defRPr>
    </a:lvl7pPr>
    <a:lvl8pPr marL="3200400" algn="l" defTabSz="914400" rtl="0" eaLnBrk="1" latinLnBrk="0" hangingPunct="1">
      <a:defRPr sz="1500" b="1" kern="1200">
        <a:solidFill>
          <a:schemeClr val="tx1"/>
        </a:solidFill>
        <a:latin typeface="Arial" pitchFamily="34" charset="0"/>
        <a:ea typeface="+mn-ea"/>
        <a:cs typeface="+mn-cs"/>
      </a:defRPr>
    </a:lvl8pPr>
    <a:lvl9pPr marL="3657600" algn="l" defTabSz="914400" rtl="0" eaLnBrk="1" latinLnBrk="0" hangingPunct="1">
      <a:defRPr sz="1500"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66"/>
    <a:srgbClr val="DDDDDD"/>
    <a:srgbClr val="C0C0C0"/>
    <a:srgbClr val="CC0000"/>
    <a:srgbClr val="000099"/>
    <a:srgbClr val="0000CC"/>
    <a:srgbClr val="9900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6" autoAdjust="0"/>
    <p:restoredTop sz="89195" autoAdjust="0"/>
  </p:normalViewPr>
  <p:slideViewPr>
    <p:cSldViewPr>
      <p:cViewPr>
        <p:scale>
          <a:sx n="50" d="100"/>
          <a:sy n="50" d="100"/>
        </p:scale>
        <p:origin x="-780" y="-282"/>
      </p:cViewPr>
      <p:guideLst>
        <p:guide orient="horz" pos="2160"/>
        <p:guide pos="32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88" d="100"/>
        <a:sy n="88" d="100"/>
      </p:scale>
      <p:origin x="0" y="222"/>
    </p:cViewPr>
  </p:notesTextViewPr>
  <p:sorterViewPr>
    <p:cViewPr>
      <p:scale>
        <a:sx n="100" d="100"/>
        <a:sy n="100" d="100"/>
      </p:scale>
      <p:origin x="0" y="2526"/>
    </p:cViewPr>
  </p:sorterViewPr>
  <p:notesViewPr>
    <p:cSldViewPr>
      <p:cViewPr>
        <p:scale>
          <a:sx n="75" d="100"/>
          <a:sy n="75" d="100"/>
        </p:scale>
        <p:origin x="-702" y="-72"/>
      </p:cViewPr>
      <p:guideLst>
        <p:guide orient="horz" pos="2208"/>
        <p:guide pos="3173"/>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32.xml"/><Relationship Id="rId13" Type="http://schemas.openxmlformats.org/officeDocument/2006/relationships/slide" Target="slides/slide44.xml"/><Relationship Id="rId18" Type="http://schemas.openxmlformats.org/officeDocument/2006/relationships/slide" Target="slides/slide56.xml"/><Relationship Id="rId3" Type="http://schemas.openxmlformats.org/officeDocument/2006/relationships/slide" Target="slides/slide24.xml"/><Relationship Id="rId7" Type="http://schemas.openxmlformats.org/officeDocument/2006/relationships/slide" Target="slides/slide31.xml"/><Relationship Id="rId12" Type="http://schemas.openxmlformats.org/officeDocument/2006/relationships/slide" Target="slides/slide43.xml"/><Relationship Id="rId17" Type="http://schemas.openxmlformats.org/officeDocument/2006/relationships/slide" Target="slides/slide52.xml"/><Relationship Id="rId2" Type="http://schemas.openxmlformats.org/officeDocument/2006/relationships/slide" Target="slides/slide13.xml"/><Relationship Id="rId16" Type="http://schemas.openxmlformats.org/officeDocument/2006/relationships/slide" Target="slides/slide49.xml"/><Relationship Id="rId1" Type="http://schemas.openxmlformats.org/officeDocument/2006/relationships/slide" Target="slides/slide3.xml"/><Relationship Id="rId6" Type="http://schemas.openxmlformats.org/officeDocument/2006/relationships/slide" Target="slides/slide29.xml"/><Relationship Id="rId11" Type="http://schemas.openxmlformats.org/officeDocument/2006/relationships/slide" Target="slides/slide41.xml"/><Relationship Id="rId5" Type="http://schemas.openxmlformats.org/officeDocument/2006/relationships/slide" Target="slides/slide28.xml"/><Relationship Id="rId15" Type="http://schemas.openxmlformats.org/officeDocument/2006/relationships/slide" Target="slides/slide48.xml"/><Relationship Id="rId10" Type="http://schemas.openxmlformats.org/officeDocument/2006/relationships/slide" Target="slides/slide40.xml"/><Relationship Id="rId4" Type="http://schemas.openxmlformats.org/officeDocument/2006/relationships/slide" Target="slides/slide27.xml"/><Relationship Id="rId9" Type="http://schemas.openxmlformats.org/officeDocument/2006/relationships/slide" Target="slides/slide34.xml"/><Relationship Id="rId14" Type="http://schemas.openxmlformats.org/officeDocument/2006/relationships/slide" Target="slides/slide4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0"/>
            <a:ext cx="2973388" cy="463550"/>
          </a:xfrm>
          <a:prstGeom prst="rect">
            <a:avLst/>
          </a:prstGeom>
          <a:noFill/>
          <a:ln w="9525">
            <a:noFill/>
            <a:miter lim="800000"/>
            <a:headEnd/>
            <a:tailEnd/>
          </a:ln>
          <a:effectLst/>
        </p:spPr>
        <p:txBody>
          <a:bodyPr vert="horz" wrap="square" lIns="19162" tIns="0" rIns="19162" bIns="0" numCol="1" anchor="t" anchorCtr="0" compatLnSpc="1">
            <a:prstTxWarp prst="textNoShape">
              <a:avLst/>
            </a:prstTxWarp>
          </a:bodyPr>
          <a:lstStyle>
            <a:lvl1pPr algn="l" defTabSz="919163">
              <a:lnSpc>
                <a:spcPct val="100000"/>
              </a:lnSpc>
              <a:spcBef>
                <a:spcPct val="0"/>
              </a:spcBef>
              <a:defRPr sz="1100" b="0" i="1" smtClean="0"/>
            </a:lvl1pPr>
          </a:lstStyle>
          <a:p>
            <a:pPr>
              <a:defRPr/>
            </a:pPr>
            <a:endParaRPr lang="en-US"/>
          </a:p>
        </p:txBody>
      </p:sp>
      <p:sp>
        <p:nvSpPr>
          <p:cNvPr id="3075" name="Rectangle 3"/>
          <p:cNvSpPr>
            <a:spLocks noGrp="1" noChangeArrowheads="1"/>
          </p:cNvSpPr>
          <p:nvPr>
            <p:ph type="dt" sz="quarter" idx="1"/>
          </p:nvPr>
        </p:nvSpPr>
        <p:spPr bwMode="auto">
          <a:xfrm>
            <a:off x="3886200" y="0"/>
            <a:ext cx="2973388" cy="463550"/>
          </a:xfrm>
          <a:prstGeom prst="rect">
            <a:avLst/>
          </a:prstGeom>
          <a:noFill/>
          <a:ln w="9525">
            <a:noFill/>
            <a:miter lim="800000"/>
            <a:headEnd/>
            <a:tailEnd/>
          </a:ln>
          <a:effectLst/>
        </p:spPr>
        <p:txBody>
          <a:bodyPr vert="horz" wrap="square" lIns="19162" tIns="0" rIns="19162" bIns="0" numCol="1" anchor="t" anchorCtr="0" compatLnSpc="1">
            <a:prstTxWarp prst="textNoShape">
              <a:avLst/>
            </a:prstTxWarp>
          </a:bodyPr>
          <a:lstStyle>
            <a:lvl1pPr algn="r" defTabSz="919163">
              <a:lnSpc>
                <a:spcPct val="100000"/>
              </a:lnSpc>
              <a:spcBef>
                <a:spcPct val="0"/>
              </a:spcBef>
              <a:defRPr sz="1100" b="0" i="1" smtClean="0"/>
            </a:lvl1pPr>
          </a:lstStyle>
          <a:p>
            <a:pPr>
              <a:defRPr/>
            </a:pPr>
            <a:endParaRPr lang="en-US"/>
          </a:p>
        </p:txBody>
      </p:sp>
      <p:sp>
        <p:nvSpPr>
          <p:cNvPr id="3076" name="Rectangle 4"/>
          <p:cNvSpPr>
            <a:spLocks noGrp="1" noChangeArrowheads="1"/>
          </p:cNvSpPr>
          <p:nvPr>
            <p:ph type="ftr" sz="quarter" idx="2"/>
          </p:nvPr>
        </p:nvSpPr>
        <p:spPr bwMode="auto">
          <a:xfrm>
            <a:off x="-1588" y="8832850"/>
            <a:ext cx="2973388" cy="463550"/>
          </a:xfrm>
          <a:prstGeom prst="rect">
            <a:avLst/>
          </a:prstGeom>
          <a:noFill/>
          <a:ln w="9525">
            <a:noFill/>
            <a:miter lim="800000"/>
            <a:headEnd/>
            <a:tailEnd/>
          </a:ln>
          <a:effectLst/>
        </p:spPr>
        <p:txBody>
          <a:bodyPr vert="horz" wrap="square" lIns="19162" tIns="0" rIns="19162" bIns="0" numCol="1" anchor="b" anchorCtr="0" compatLnSpc="1">
            <a:prstTxWarp prst="textNoShape">
              <a:avLst/>
            </a:prstTxWarp>
          </a:bodyPr>
          <a:lstStyle>
            <a:lvl1pPr algn="l" defTabSz="919163">
              <a:lnSpc>
                <a:spcPct val="100000"/>
              </a:lnSpc>
              <a:spcBef>
                <a:spcPct val="0"/>
              </a:spcBef>
              <a:defRPr sz="1100" b="0" i="1" smtClean="0"/>
            </a:lvl1pPr>
          </a:lstStyle>
          <a:p>
            <a:pPr>
              <a:defRPr/>
            </a:pPr>
            <a:endParaRPr lang="en-US"/>
          </a:p>
        </p:txBody>
      </p:sp>
      <p:sp>
        <p:nvSpPr>
          <p:cNvPr id="3077" name="Rectangle 5"/>
          <p:cNvSpPr>
            <a:spLocks noGrp="1" noChangeArrowheads="1"/>
          </p:cNvSpPr>
          <p:nvPr>
            <p:ph type="sldNum" sz="quarter" idx="3"/>
          </p:nvPr>
        </p:nvSpPr>
        <p:spPr bwMode="auto">
          <a:xfrm>
            <a:off x="3886200" y="8832850"/>
            <a:ext cx="2973388" cy="463550"/>
          </a:xfrm>
          <a:prstGeom prst="rect">
            <a:avLst/>
          </a:prstGeom>
          <a:noFill/>
          <a:ln w="9525">
            <a:noFill/>
            <a:miter lim="800000"/>
            <a:headEnd/>
            <a:tailEnd/>
          </a:ln>
          <a:effectLst/>
        </p:spPr>
        <p:txBody>
          <a:bodyPr vert="horz" wrap="square" lIns="19162" tIns="0" rIns="19162" bIns="0" numCol="1" anchor="b" anchorCtr="0" compatLnSpc="1">
            <a:prstTxWarp prst="textNoShape">
              <a:avLst/>
            </a:prstTxWarp>
          </a:bodyPr>
          <a:lstStyle>
            <a:lvl1pPr algn="r" defTabSz="919163">
              <a:lnSpc>
                <a:spcPct val="100000"/>
              </a:lnSpc>
              <a:spcBef>
                <a:spcPct val="0"/>
              </a:spcBef>
              <a:defRPr sz="1100" b="0" i="1" smtClean="0"/>
            </a:lvl1pPr>
          </a:lstStyle>
          <a:p>
            <a:pPr>
              <a:defRPr/>
            </a:pPr>
            <a:fld id="{D203DA76-DB8F-4F07-A323-BDF266F2F09E}" type="slidenum">
              <a:rPr lang="en-US"/>
              <a:pPr>
                <a:defRPr/>
              </a:pPr>
              <a:t>‹#›</a:t>
            </a:fld>
            <a:endParaRPr lang="en-US"/>
          </a:p>
        </p:txBody>
      </p:sp>
      <p:sp>
        <p:nvSpPr>
          <p:cNvPr id="3078" name="Rectangle 6"/>
          <p:cNvSpPr>
            <a:spLocks noChangeArrowheads="1"/>
          </p:cNvSpPr>
          <p:nvPr/>
        </p:nvSpPr>
        <p:spPr bwMode="auto">
          <a:xfrm>
            <a:off x="3044825" y="8856663"/>
            <a:ext cx="768350" cy="263525"/>
          </a:xfrm>
          <a:prstGeom prst="rect">
            <a:avLst/>
          </a:prstGeom>
          <a:noFill/>
          <a:ln w="9525">
            <a:noFill/>
            <a:miter lim="800000"/>
            <a:headEnd/>
            <a:tailEnd/>
          </a:ln>
          <a:effectLst/>
        </p:spPr>
        <p:txBody>
          <a:bodyPr wrap="none" lIns="87826" tIns="44712" rIns="87826" bIns="44712">
            <a:spAutoFit/>
          </a:bodyPr>
          <a:lstStyle/>
          <a:p>
            <a:pPr defTabSz="873125">
              <a:spcBef>
                <a:spcPct val="0"/>
              </a:spcBef>
              <a:defRPr/>
            </a:pPr>
            <a:r>
              <a:rPr lang="en-US" sz="1200" b="0"/>
              <a:t>Page </a:t>
            </a:r>
            <a:fld id="{46C91F50-FD09-4756-8A1E-46002B50D37D}" type="slidenum">
              <a:rPr lang="en-US" sz="1200" b="0"/>
              <a:pPr defTabSz="873125">
                <a:spcBef>
                  <a:spcPct val="0"/>
                </a:spcBef>
                <a:defRPr/>
              </a:pPr>
              <a:t>‹#›</a:t>
            </a:fld>
            <a:endParaRPr lang="en-US" sz="1200" b="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ftr" sz="quarter" idx="4"/>
          </p:nvPr>
        </p:nvSpPr>
        <p:spPr bwMode="auto">
          <a:xfrm>
            <a:off x="-1588" y="9142413"/>
            <a:ext cx="2973388" cy="153987"/>
          </a:xfrm>
          <a:prstGeom prst="rect">
            <a:avLst/>
          </a:prstGeom>
          <a:noFill/>
          <a:ln w="9525">
            <a:noFill/>
            <a:miter lim="800000"/>
            <a:headEnd/>
            <a:tailEnd/>
          </a:ln>
          <a:effectLst/>
        </p:spPr>
        <p:txBody>
          <a:bodyPr vert="horz" wrap="square" lIns="19162" tIns="0" rIns="19162" bIns="0" numCol="1" anchor="b" anchorCtr="0" compatLnSpc="1">
            <a:prstTxWarp prst="textNoShape">
              <a:avLst/>
            </a:prstTxWarp>
          </a:bodyPr>
          <a:lstStyle>
            <a:lvl1pPr algn="l" defTabSz="919163">
              <a:lnSpc>
                <a:spcPct val="100000"/>
              </a:lnSpc>
              <a:spcBef>
                <a:spcPct val="0"/>
              </a:spcBef>
              <a:defRPr sz="1100" b="0" i="1" smtClean="0"/>
            </a:lvl1pPr>
          </a:lstStyle>
          <a:p>
            <a:pPr>
              <a:defRPr/>
            </a:pPr>
            <a:r>
              <a:rPr lang="en-US"/>
              <a:t>Rev. August 2003</a:t>
            </a:r>
          </a:p>
        </p:txBody>
      </p:sp>
      <p:sp>
        <p:nvSpPr>
          <p:cNvPr id="2053" name="Rectangle 5"/>
          <p:cNvSpPr>
            <a:spLocks noGrp="1" noChangeArrowheads="1"/>
          </p:cNvSpPr>
          <p:nvPr>
            <p:ph type="sldNum" sz="quarter" idx="5"/>
          </p:nvPr>
        </p:nvSpPr>
        <p:spPr bwMode="auto">
          <a:xfrm>
            <a:off x="3886200" y="9066213"/>
            <a:ext cx="2973388" cy="230187"/>
          </a:xfrm>
          <a:prstGeom prst="rect">
            <a:avLst/>
          </a:prstGeom>
          <a:noFill/>
          <a:ln w="9525">
            <a:noFill/>
            <a:miter lim="800000"/>
            <a:headEnd/>
            <a:tailEnd/>
          </a:ln>
          <a:effectLst/>
        </p:spPr>
        <p:txBody>
          <a:bodyPr vert="horz" wrap="square" lIns="19162" tIns="0" rIns="19162" bIns="0" numCol="1" anchor="b" anchorCtr="0" compatLnSpc="1">
            <a:prstTxWarp prst="textNoShape">
              <a:avLst/>
            </a:prstTxWarp>
          </a:bodyPr>
          <a:lstStyle>
            <a:lvl1pPr algn="r" defTabSz="919163">
              <a:lnSpc>
                <a:spcPct val="100000"/>
              </a:lnSpc>
              <a:spcBef>
                <a:spcPct val="0"/>
              </a:spcBef>
              <a:defRPr sz="1100" b="0" i="1" smtClean="0"/>
            </a:lvl1pPr>
          </a:lstStyle>
          <a:p>
            <a:pPr>
              <a:defRPr/>
            </a:pPr>
            <a:r>
              <a:rPr lang="en-US"/>
              <a:t>Page </a:t>
            </a:r>
            <a:fld id="{012B6CF1-4DDA-49C9-BEE8-DDF7C8F22354}" type="slidenum">
              <a:rPr lang="en-US"/>
              <a:pPr>
                <a:defRPr/>
              </a:pPr>
              <a:t>‹#›</a:t>
            </a:fld>
            <a:endParaRPr lang="en-US"/>
          </a:p>
        </p:txBody>
      </p:sp>
      <p:sp>
        <p:nvSpPr>
          <p:cNvPr id="2054" name="Rectangle 6"/>
          <p:cNvSpPr>
            <a:spLocks noGrp="1" noChangeArrowheads="1"/>
          </p:cNvSpPr>
          <p:nvPr>
            <p:ph type="body" sz="quarter" idx="3"/>
          </p:nvPr>
        </p:nvSpPr>
        <p:spPr bwMode="auto">
          <a:xfrm>
            <a:off x="266700" y="4302125"/>
            <a:ext cx="6362700" cy="4611688"/>
          </a:xfrm>
          <a:prstGeom prst="rect">
            <a:avLst/>
          </a:prstGeom>
          <a:noFill/>
          <a:ln w="9525">
            <a:noFill/>
            <a:miter lim="800000"/>
            <a:headEnd/>
            <a:tailEnd/>
          </a:ln>
          <a:effectLst/>
        </p:spPr>
        <p:txBody>
          <a:bodyPr vert="horz" wrap="square" lIns="45989" tIns="46309" rIns="45989" bIns="46309" numCol="1" anchor="t" anchorCtr="0" compatLnSpc="1">
            <a:prstTxWarp prst="textNoShape">
              <a:avLst/>
            </a:prstTxWarp>
          </a:bodyPr>
          <a:lstStyle/>
          <a:p>
            <a:pPr lvl="0"/>
            <a:r>
              <a:rPr lang="en-US" noProof="0" smtClean="0"/>
              <a:t>Body Text</a:t>
            </a:r>
          </a:p>
        </p:txBody>
      </p:sp>
      <p:sp>
        <p:nvSpPr>
          <p:cNvPr id="59397" name="Rectangle 7"/>
          <p:cNvSpPr>
            <a:spLocks noGrp="1" noRot="1" noChangeAspect="1" noChangeArrowheads="1" noTextEdit="1"/>
          </p:cNvSpPr>
          <p:nvPr>
            <p:ph type="sldImg" idx="2"/>
          </p:nvPr>
        </p:nvSpPr>
        <p:spPr bwMode="auto">
          <a:xfrm>
            <a:off x="831850" y="709613"/>
            <a:ext cx="5199063" cy="3465512"/>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defTabSz="912813" rtl="0" eaLnBrk="0" fontAlgn="base" hangingPunct="0">
      <a:lnSpc>
        <a:spcPct val="95000"/>
      </a:lnSpc>
      <a:spcBef>
        <a:spcPct val="0"/>
      </a:spcBef>
      <a:spcAft>
        <a:spcPct val="50000"/>
      </a:spcAft>
      <a:defRPr sz="1200" kern="1200">
        <a:solidFill>
          <a:schemeClr val="tx1"/>
        </a:solidFill>
        <a:latin typeface="Arial" pitchFamily="34" charset="0"/>
        <a:ea typeface="+mn-ea"/>
        <a:cs typeface="+mn-cs"/>
      </a:defRPr>
    </a:lvl1pPr>
    <a:lvl2pPr marL="742950" indent="-285750" algn="l" defTabSz="912813" rtl="0" eaLnBrk="0" fontAlgn="base" hangingPunct="0">
      <a:lnSpc>
        <a:spcPct val="90000"/>
      </a:lnSpc>
      <a:spcBef>
        <a:spcPct val="40000"/>
      </a:spcBef>
      <a:spcAft>
        <a:spcPct val="0"/>
      </a:spcAft>
      <a:defRPr sz="1400" b="1" kern="1200">
        <a:solidFill>
          <a:schemeClr val="tx1"/>
        </a:solidFill>
        <a:latin typeface="Arial" pitchFamily="34" charset="0"/>
        <a:ea typeface="+mn-ea"/>
        <a:cs typeface="+mn-cs"/>
      </a:defRPr>
    </a:lvl2pPr>
    <a:lvl3pPr marL="1143000" indent="-228600" algn="l" defTabSz="912813"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1600200" indent="-228600" algn="l" defTabSz="912813"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2057400" indent="-228600" algn="l" defTabSz="912813"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med.virginia.edu/~epinetwww.tdict.orgwww.osha.govwww.lni.wa.gov/wisha/&#160;&#160;&#160;"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p:spPr>
        <p:txBody>
          <a:bodyPr/>
          <a:lstStyle/>
          <a:p>
            <a:r>
              <a:rPr lang="en-US" dirty="0"/>
              <a:t>Page </a:t>
            </a:r>
            <a:fld id="{5F7BD62E-9572-421F-B08C-505064AFDF3F}" type="slidenum">
              <a:rPr lang="en-US"/>
              <a:pPr/>
              <a:t>1</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p:spPr>
        <p:txBody>
          <a:bodyPr/>
          <a:lstStyle/>
          <a:p>
            <a:r>
              <a:rPr lang="en-US"/>
              <a:t>Page </a:t>
            </a:r>
            <a:fld id="{AD36C110-7321-4B78-9D9A-4EA20679EBBC}" type="slidenum">
              <a:rPr lang="en-US"/>
              <a:pPr/>
              <a:t>11</a:t>
            </a:fld>
            <a:endParaRPr lang="en-US"/>
          </a:p>
        </p:txBody>
      </p:sp>
      <p:sp>
        <p:nvSpPr>
          <p:cNvPr id="69635" name="Rectangle 2"/>
          <p:cNvSpPr>
            <a:spLocks noGrp="1" noChangeArrowheads="1"/>
          </p:cNvSpPr>
          <p:nvPr>
            <p:ph type="body" idx="1"/>
          </p:nvPr>
        </p:nvSpPr>
        <p:spPr>
          <a:noFill/>
          <a:ln/>
        </p:spPr>
        <p:txBody>
          <a:bodyPr lIns="92618" rIns="92618"/>
          <a:lstStyle/>
          <a:p>
            <a:r>
              <a:rPr lang="en-US" dirty="0" smtClean="0"/>
              <a:t>“Some examples of BBPs are </a:t>
            </a:r>
            <a:r>
              <a:rPr lang="en-US" i="1" dirty="0" smtClean="0"/>
              <a:t>(run through list).</a:t>
            </a:r>
            <a:endParaRPr lang="en-US" dirty="0" smtClean="0"/>
          </a:p>
          <a:p>
            <a:r>
              <a:rPr lang="en-US" dirty="0" smtClean="0"/>
              <a:t>“The main bloodborne pathogens of concern that we are going to go over today are Hepatitis B Virus, Hepatitis C Virus, and Human Immunodeficiency Virus (HIV), which causes Acquired Immunodeficiency Syndrome or AIDS.”</a:t>
            </a:r>
          </a:p>
          <a:p>
            <a:endParaRPr lang="en-US" dirty="0" smtClean="0"/>
          </a:p>
          <a:p>
            <a:r>
              <a:rPr lang="en-US" i="1" dirty="0" smtClean="0"/>
              <a:t>(Note: A person can have co-infections -</a:t>
            </a:r>
            <a:r>
              <a:rPr lang="en-US" i="1" dirty="0" smtClean="0">
                <a:solidFill>
                  <a:schemeClr val="hlink"/>
                </a:solidFill>
                <a:latin typeface="Verdana" pitchFamily="34" charset="0"/>
                <a:cs typeface="Times New Roman" pitchFamily="18" charset="0"/>
              </a:rPr>
              <a:t> </a:t>
            </a:r>
            <a:r>
              <a:rPr lang="en-US" i="1" dirty="0" smtClean="0">
                <a:cs typeface="Times New Roman" pitchFamily="18" charset="0"/>
              </a:rPr>
              <a:t>two or more infections in the body at the same time.  For </a:t>
            </a:r>
            <a:r>
              <a:rPr lang="en-US" i="1" dirty="0" err="1" smtClean="0">
                <a:cs typeface="Times New Roman" pitchFamily="18" charset="0"/>
              </a:rPr>
              <a:t>example,a</a:t>
            </a:r>
            <a:r>
              <a:rPr lang="en-US" i="1" dirty="0" smtClean="0">
                <a:cs typeface="Times New Roman" pitchFamily="18" charset="0"/>
              </a:rPr>
              <a:t> person having HIV/HCV co-infection has both HIV and HCV.)</a:t>
            </a:r>
            <a:endParaRPr lang="en-US" i="1" dirty="0" smtClean="0"/>
          </a:p>
        </p:txBody>
      </p:sp>
      <p:sp>
        <p:nvSpPr>
          <p:cNvPr id="69636"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p:spPr>
        <p:txBody>
          <a:bodyPr/>
          <a:lstStyle/>
          <a:p>
            <a:r>
              <a:rPr lang="en-US"/>
              <a:t>Page </a:t>
            </a:r>
            <a:fld id="{60F037EF-56F0-4242-A59D-2085E4FA0765}" type="slidenum">
              <a:rPr lang="en-US"/>
              <a:pPr/>
              <a:t>12</a:t>
            </a:fld>
            <a:endParaRPr lang="en-US"/>
          </a:p>
        </p:txBody>
      </p:sp>
      <p:sp>
        <p:nvSpPr>
          <p:cNvPr id="70659" name="Rectangle 2"/>
          <p:cNvSpPr>
            <a:spLocks noGrp="1" noRot="1" noChangeAspect="1" noChangeArrowheads="1" noTextEdit="1"/>
          </p:cNvSpPr>
          <p:nvPr>
            <p:ph type="sldImg"/>
          </p:nvPr>
        </p:nvSpPr>
        <p:spPr>
          <a:xfrm>
            <a:off x="830263" y="709613"/>
            <a:ext cx="5199062" cy="3465512"/>
          </a:xfrm>
          <a:ln/>
        </p:spPr>
      </p:sp>
      <p:sp>
        <p:nvSpPr>
          <p:cNvPr id="70660" name="Rectangle 3"/>
          <p:cNvSpPr>
            <a:spLocks noGrp="1" noChangeArrowheads="1"/>
          </p:cNvSpPr>
          <p:nvPr>
            <p:ph type="body" idx="1"/>
          </p:nvPr>
        </p:nvSpPr>
        <p:spPr>
          <a:noFill/>
          <a:ln/>
        </p:spPr>
        <p:txBody>
          <a:bodyPr/>
          <a:lstStyle/>
          <a:p>
            <a:pPr>
              <a:spcBef>
                <a:spcPct val="50000"/>
              </a:spcBef>
              <a:spcAft>
                <a:spcPct val="0"/>
              </a:spcAft>
            </a:pPr>
            <a:r>
              <a:rPr lang="en-US" dirty="0" smtClean="0"/>
              <a:t>“Hepatitis viruses are very infectious organisms that attack the liver, causing inflammation of the liver and often enlargement and tenderness of the liver.</a:t>
            </a:r>
          </a:p>
          <a:p>
            <a:pPr>
              <a:spcBef>
                <a:spcPct val="50000"/>
              </a:spcBef>
              <a:spcAft>
                <a:spcPct val="0"/>
              </a:spcAft>
            </a:pPr>
            <a:r>
              <a:rPr lang="en-US" dirty="0" smtClean="0"/>
              <a:t>“Viral hepatitis infections can be acute (short-term) or some can become chronic (long-term)  and last the rest of one’s lifetime.</a:t>
            </a:r>
          </a:p>
          <a:p>
            <a:pPr>
              <a:lnSpc>
                <a:spcPct val="90000"/>
              </a:lnSpc>
              <a:spcBef>
                <a:spcPct val="50000"/>
              </a:spcBef>
              <a:spcAft>
                <a:spcPct val="0"/>
              </a:spcAft>
            </a:pPr>
            <a:r>
              <a:rPr lang="en-US" dirty="0" smtClean="0"/>
              <a:t>“Hepatitis infection can result in liver damage that is mild, severe, or fatal.</a:t>
            </a:r>
          </a:p>
          <a:p>
            <a:pPr>
              <a:lnSpc>
                <a:spcPct val="90000"/>
              </a:lnSpc>
              <a:spcBef>
                <a:spcPct val="50000"/>
              </a:spcBef>
              <a:spcAft>
                <a:spcPct val="0"/>
              </a:spcAft>
            </a:pPr>
            <a:endParaRPr lang="en-US" dirty="0" smtClean="0"/>
          </a:p>
          <a:p>
            <a:pPr>
              <a:lnSpc>
                <a:spcPct val="90000"/>
              </a:lnSpc>
              <a:spcBef>
                <a:spcPct val="50000"/>
              </a:spcBef>
              <a:spcAft>
                <a:spcPct val="0"/>
              </a:spcAft>
            </a:pPr>
            <a:r>
              <a:rPr lang="en-US" dirty="0" smtClean="0"/>
              <a:t>“Let’s look at Hepatitis B.”</a:t>
            </a:r>
          </a:p>
          <a:p>
            <a:pPr>
              <a:lnSpc>
                <a:spcPct val="90000"/>
              </a:lnSpc>
              <a:spcBef>
                <a:spcPct val="50000"/>
              </a:spcBef>
              <a:spcAft>
                <a:spcPct val="0"/>
              </a:spcAft>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p:spPr>
        <p:txBody>
          <a:bodyPr/>
          <a:lstStyle/>
          <a:p>
            <a:r>
              <a:rPr lang="en-US"/>
              <a:t>Page </a:t>
            </a:r>
            <a:fld id="{17C6EF7A-BBD2-4E88-9EEF-4CFD3A48C3BF}" type="slidenum">
              <a:rPr lang="en-US"/>
              <a:pPr/>
              <a:t>13</a:t>
            </a:fld>
            <a:endParaRPr lang="en-US"/>
          </a:p>
        </p:txBody>
      </p:sp>
      <p:sp>
        <p:nvSpPr>
          <p:cNvPr id="71683" name="Rectangle 2"/>
          <p:cNvSpPr>
            <a:spLocks noGrp="1" noRot="1" noChangeAspect="1" noChangeArrowheads="1" noTextEdit="1"/>
          </p:cNvSpPr>
          <p:nvPr>
            <p:ph type="sldImg"/>
          </p:nvPr>
        </p:nvSpPr>
        <p:spPr>
          <a:xfrm>
            <a:off x="830263" y="709613"/>
            <a:ext cx="5199062" cy="3465512"/>
          </a:xfrm>
          <a:ln cap="flat"/>
        </p:spPr>
      </p:sp>
      <p:sp>
        <p:nvSpPr>
          <p:cNvPr id="71684" name="Rectangle 3"/>
          <p:cNvSpPr>
            <a:spLocks noGrp="1" noChangeArrowheads="1"/>
          </p:cNvSpPr>
          <p:nvPr>
            <p:ph type="body" idx="1"/>
          </p:nvPr>
        </p:nvSpPr>
        <p:spPr>
          <a:noFill/>
          <a:ln/>
        </p:spPr>
        <p:txBody>
          <a:bodyPr lIns="92618" rIns="92618"/>
          <a:lstStyle/>
          <a:p>
            <a:pPr>
              <a:spcAft>
                <a:spcPct val="25000"/>
              </a:spcAft>
            </a:pPr>
            <a:r>
              <a:rPr lang="en-US" dirty="0" smtClean="0">
                <a:cs typeface="Times New Roman" pitchFamily="18" charset="0"/>
              </a:rPr>
              <a:t>“The Hepatitis B virus can survive outside the body for more than 14 days</a:t>
            </a:r>
            <a:r>
              <a:rPr lang="en-US" dirty="0" smtClean="0"/>
              <a:t> in a dry state on a surface, for instance on a counter top or discarded hypodermic needle.</a:t>
            </a:r>
          </a:p>
          <a:p>
            <a:pPr>
              <a:spcAft>
                <a:spcPct val="25000"/>
              </a:spcAft>
            </a:pPr>
            <a:r>
              <a:rPr lang="en-US" dirty="0" smtClean="0"/>
              <a:t>“HBV is 100 times more contagious than HIV.</a:t>
            </a:r>
          </a:p>
          <a:p>
            <a:pPr>
              <a:spcAft>
                <a:spcPct val="25000"/>
              </a:spcAft>
            </a:pPr>
            <a:r>
              <a:rPr lang="en-US" dirty="0" smtClean="0"/>
              <a:t>“The number of new infections per year has dropped considerably since the 1980’s to about 43,000 in 2007.  The highest rate of disease occurs in 20–49 year olds.</a:t>
            </a:r>
          </a:p>
          <a:p>
            <a:pPr>
              <a:spcAft>
                <a:spcPct val="25000"/>
              </a:spcAft>
            </a:pPr>
            <a:r>
              <a:rPr lang="en-US" dirty="0" smtClean="0"/>
              <a:t>“There are an estimated 800,000 to 1.4 million chronically infected Americans who are carriers.  Those with chronic hepatitis infection are at higher risk for liver diseases, such as cirrhosis and liver cancer (at 12-300x risk than non-carriers).   </a:t>
            </a:r>
            <a:r>
              <a:rPr lang="en-US" sz="1100" i="1" dirty="0" smtClean="0"/>
              <a:t> (Cirrhosis is irreversible scarring of the liver.  When liver inflammation doesn’t subside but persists, it leads to the </a:t>
            </a:r>
            <a:r>
              <a:rPr lang="en-US" sz="1100" i="1" dirty="0" smtClean="0">
                <a:solidFill>
                  <a:srgbClr val="000000"/>
                </a:solidFill>
                <a:cs typeface="Times New Roman" pitchFamily="18" charset="0"/>
              </a:rPr>
              <a:t>destruction of working liver cells.  When these cells die, they are replaced by scar tissue</a:t>
            </a:r>
            <a:r>
              <a:rPr lang="en-US" sz="1100" i="1" dirty="0" smtClean="0">
                <a:solidFill>
                  <a:srgbClr val="000000"/>
                </a:solidFill>
                <a:cs typeface="Arial" pitchFamily="34" charset="0"/>
              </a:rPr>
              <a:t>, resulting in its failure to perform many of its usual functions.)</a:t>
            </a:r>
            <a:endParaRPr lang="en-US" sz="1100" i="1" dirty="0" smtClean="0"/>
          </a:p>
          <a:p>
            <a:pPr>
              <a:spcAft>
                <a:spcPct val="25000"/>
              </a:spcAft>
            </a:pPr>
            <a:r>
              <a:rPr lang="en-US" dirty="0" smtClean="0"/>
              <a:t>“Approximately 5000 die per year from the disease or later complications such as liver cancer in the U.S.</a:t>
            </a:r>
          </a:p>
          <a:p>
            <a:pPr>
              <a:spcAft>
                <a:spcPct val="25000"/>
              </a:spcAft>
            </a:pPr>
            <a:r>
              <a:rPr lang="en-US" dirty="0" smtClean="0"/>
              <a:t>“There is no cure, but there is a vaccine that can prevent you from getting infected, and is effective before or after exposure.  I will discuss the vaccine further later in this presentation.”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p:spPr>
        <p:txBody>
          <a:bodyPr/>
          <a:lstStyle/>
          <a:p>
            <a:r>
              <a:rPr lang="en-US"/>
              <a:t>Page </a:t>
            </a:r>
            <a:fld id="{C0C51E16-081C-4CB0-AF4C-E15953D68939}" type="slidenum">
              <a:rPr lang="en-US"/>
              <a:pPr/>
              <a:t>14</a:t>
            </a:fld>
            <a:endParaRPr lang="en-US"/>
          </a:p>
        </p:txBody>
      </p:sp>
      <p:sp>
        <p:nvSpPr>
          <p:cNvPr id="72707" name="Rectangle 1026"/>
          <p:cNvSpPr>
            <a:spLocks noGrp="1" noRot="1" noChangeAspect="1" noChangeArrowheads="1" noTextEdit="1"/>
          </p:cNvSpPr>
          <p:nvPr>
            <p:ph type="sldImg"/>
          </p:nvPr>
        </p:nvSpPr>
        <p:spPr>
          <a:xfrm>
            <a:off x="830263" y="709613"/>
            <a:ext cx="5199062" cy="3465512"/>
          </a:xfrm>
          <a:ln/>
        </p:spPr>
      </p:sp>
      <p:sp>
        <p:nvSpPr>
          <p:cNvPr id="72708" name="Rectangle 1027"/>
          <p:cNvSpPr>
            <a:spLocks noGrp="1" noChangeArrowheads="1"/>
          </p:cNvSpPr>
          <p:nvPr>
            <p:ph type="body" idx="1"/>
          </p:nvPr>
        </p:nvSpPr>
        <p:spPr>
          <a:noFill/>
          <a:ln/>
        </p:spPr>
        <p:txBody>
          <a:bodyPr/>
          <a:lstStyle/>
          <a:p>
            <a:r>
              <a:rPr lang="en-US" smtClean="0"/>
              <a:t>“The incubation period (</a:t>
            </a:r>
            <a:r>
              <a:rPr lang="en-US" smtClean="0">
                <a:solidFill>
                  <a:srgbClr val="000000"/>
                </a:solidFill>
                <a:cs typeface="Arial" pitchFamily="34" charset="0"/>
              </a:rPr>
              <a:t>the time between initial contact with the virus and onset of the disease)</a:t>
            </a:r>
            <a:r>
              <a:rPr lang="en-US" smtClean="0"/>
              <a:t> varies from 45 to 180 days and averages 60-90 days.  </a:t>
            </a:r>
            <a:r>
              <a:rPr lang="en-US" smtClean="0">
                <a:cs typeface="Times New Roman" pitchFamily="18" charset="0"/>
              </a:rPr>
              <a:t>Onset of acute disease is generally gradual.</a:t>
            </a:r>
          </a:p>
          <a:p>
            <a:r>
              <a:rPr lang="en-US" smtClean="0">
                <a:cs typeface="Times New Roman" pitchFamily="18" charset="0"/>
              </a:rPr>
              <a:t>“A</a:t>
            </a:r>
            <a:r>
              <a:rPr lang="en-US" smtClean="0"/>
              <a:t>bout 30% of infected persons show no sign or symptoms.  </a:t>
            </a:r>
            <a:r>
              <a:rPr lang="en-US" smtClean="0">
                <a:cs typeface="Arial" pitchFamily="34" charset="0"/>
              </a:rPr>
              <a:t>The course and outcome of HBV infection vary substantially depending on the age at which infection</a:t>
            </a:r>
            <a:r>
              <a:rPr lang="en-US" smtClean="0">
                <a:cs typeface="Times New Roman" pitchFamily="18" charset="0"/>
              </a:rPr>
              <a:t> occurs.  Clinical illness associated with acute infection (jaundice) occurs in 30%-50% of older children and adults</a:t>
            </a:r>
            <a:r>
              <a:rPr lang="en-US" smtClean="0">
                <a:solidFill>
                  <a:srgbClr val="FF0000"/>
                </a:solidFill>
                <a:cs typeface="Times New Roman" pitchFamily="18" charset="0"/>
              </a:rPr>
              <a:t>.</a:t>
            </a:r>
            <a:endParaRPr lang="en-US" smtClean="0"/>
          </a:p>
          <a:p>
            <a:r>
              <a:rPr lang="en-US" smtClean="0">
                <a:cs typeface="Times New Roman" pitchFamily="18" charset="0"/>
              </a:rPr>
              <a:t>“About 0.5%-1% of infected persons do die from acute illness, but most acute HBV infections in adults result in complete recovery with immunity from future infection.</a:t>
            </a:r>
          </a:p>
          <a:p>
            <a:r>
              <a:rPr lang="en-US" smtClean="0">
                <a:cs typeface="Times New Roman" pitchFamily="18" charset="0"/>
              </a:rPr>
              <a:t>“However, up to about 10% of adults who are infected with HBV develop chronic infection and become carriers.  Most of the serious consequences associated with HBV occur in these persons, who </a:t>
            </a:r>
            <a:r>
              <a:rPr lang="en-US" smtClean="0"/>
              <a:t>have recurring episodes of the disease for life and remain potentially infectious</a:t>
            </a:r>
            <a:r>
              <a:rPr lang="en-US" smtClean="0">
                <a:cs typeface="Times New Roman" pitchFamily="18" charset="0"/>
              </a:rPr>
              <a:t>.  Persons with chronic HBV infection often have no symptoms, but these persons are at high risk for developing chronic hepatitis B, and approximately</a:t>
            </a:r>
            <a:r>
              <a:rPr lang="en-US" b="1" smtClean="0">
                <a:cs typeface="Times New Roman" pitchFamily="18" charset="0"/>
              </a:rPr>
              <a:t> </a:t>
            </a:r>
            <a:r>
              <a:rPr lang="en-US" smtClean="0">
                <a:cs typeface="Times New Roman" pitchFamily="18" charset="0"/>
              </a:rPr>
              <a:t>15%-25% may die prematurely from either cirrhosis or liver cancer.</a:t>
            </a:r>
          </a:p>
          <a:p>
            <a:r>
              <a:rPr lang="en-US" smtClean="0">
                <a:cs typeface="Times New Roman" pitchFamily="18" charset="0"/>
              </a:rPr>
              <a:t>“After you have a Hepatitis B infection, you are immune (protected) from any future Hepatitis B infections.”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p:spPr>
        <p:txBody>
          <a:bodyPr/>
          <a:lstStyle/>
          <a:p>
            <a:r>
              <a:rPr lang="en-US"/>
              <a:t>Page </a:t>
            </a:r>
            <a:fld id="{27913F11-9B2E-4460-9B0B-1B41E08E9019}" type="slidenum">
              <a:rPr lang="en-US"/>
              <a:pPr/>
              <a:t>15</a:t>
            </a:fld>
            <a:endParaRPr lang="en-US"/>
          </a:p>
        </p:txBody>
      </p:sp>
      <p:sp>
        <p:nvSpPr>
          <p:cNvPr id="73731" name="Rectangle 1026"/>
          <p:cNvSpPr>
            <a:spLocks noGrp="1" noRot="1" noChangeAspect="1" noChangeArrowheads="1" noTextEdit="1"/>
          </p:cNvSpPr>
          <p:nvPr>
            <p:ph type="sldImg"/>
          </p:nvPr>
        </p:nvSpPr>
        <p:spPr>
          <a:xfrm>
            <a:off x="830263" y="709613"/>
            <a:ext cx="5199062" cy="3465512"/>
          </a:xfrm>
          <a:ln/>
        </p:spPr>
      </p:sp>
      <p:sp>
        <p:nvSpPr>
          <p:cNvPr id="73732" name="Rectangle 1027"/>
          <p:cNvSpPr>
            <a:spLocks noGrp="1" noChangeArrowheads="1"/>
          </p:cNvSpPr>
          <p:nvPr>
            <p:ph type="body" idx="1"/>
          </p:nvPr>
        </p:nvSpPr>
        <p:spPr>
          <a:noFill/>
          <a:ln/>
        </p:spPr>
        <p:txBody>
          <a:bodyPr/>
          <a:lstStyle/>
          <a:p>
            <a:r>
              <a:rPr lang="en-US" dirty="0" smtClean="0"/>
              <a:t>“Symptoms of Hepatitis B viral infection may include </a:t>
            </a:r>
          </a:p>
          <a:p>
            <a:pPr>
              <a:spcAft>
                <a:spcPct val="0"/>
              </a:spcAft>
              <a:buFontTx/>
              <a:buChar char="•"/>
            </a:pPr>
            <a:r>
              <a:rPr lang="en-US" dirty="0" smtClean="0"/>
              <a:t>fatigue</a:t>
            </a:r>
          </a:p>
          <a:p>
            <a:pPr>
              <a:spcAft>
                <a:spcPct val="0"/>
              </a:spcAft>
              <a:buFontTx/>
              <a:buChar char="•"/>
            </a:pPr>
            <a:r>
              <a:rPr lang="en-US" dirty="0" smtClean="0"/>
              <a:t>abdominal pain</a:t>
            </a:r>
          </a:p>
          <a:p>
            <a:pPr>
              <a:spcAft>
                <a:spcPct val="0"/>
              </a:spcAft>
              <a:buFontTx/>
              <a:buChar char="•"/>
            </a:pPr>
            <a:r>
              <a:rPr lang="en-US" dirty="0" smtClean="0"/>
              <a:t>loss of appetite</a:t>
            </a:r>
          </a:p>
          <a:p>
            <a:pPr>
              <a:spcAft>
                <a:spcPct val="0"/>
              </a:spcAft>
              <a:buFontTx/>
              <a:buChar char="•"/>
            </a:pPr>
            <a:r>
              <a:rPr lang="en-US" dirty="0" smtClean="0"/>
              <a:t>nausea, vomiting</a:t>
            </a:r>
          </a:p>
          <a:p>
            <a:pPr>
              <a:spcAft>
                <a:spcPct val="0"/>
              </a:spcAft>
              <a:buFontTx/>
              <a:buChar char="•"/>
            </a:pPr>
            <a:r>
              <a:rPr lang="en-US" dirty="0" smtClean="0"/>
              <a:t>joint pain</a:t>
            </a:r>
          </a:p>
          <a:p>
            <a:pPr>
              <a:spcAft>
                <a:spcPct val="5000"/>
              </a:spcAft>
              <a:buFontTx/>
              <a:buChar char="•"/>
            </a:pPr>
            <a:r>
              <a:rPr lang="en-US" dirty="0" smtClean="0"/>
              <a:t>jaundice </a:t>
            </a:r>
          </a:p>
          <a:p>
            <a:pPr>
              <a:spcAft>
                <a:spcPct val="5000"/>
              </a:spcAft>
              <a:buFontTx/>
              <a:buChar char="•"/>
            </a:pPr>
            <a:endParaRPr lang="en-US" dirty="0" smtClean="0"/>
          </a:p>
          <a:p>
            <a:pPr>
              <a:spcAft>
                <a:spcPct val="5000"/>
              </a:spcAft>
            </a:pPr>
            <a:r>
              <a:rPr lang="en-US" sz="1100" i="1" dirty="0" smtClean="0"/>
              <a:t>(Jaundice is a yellowing of the skin, sclera or “whites” of the eyes, and mucous membranes. It is due to an increase in bile pigments in the blood resulting from failure of the liver cells to function properly.)</a:t>
            </a:r>
          </a:p>
          <a:p>
            <a:r>
              <a:rPr lang="en-US" dirty="0" smtClean="0">
                <a:solidFill>
                  <a:srgbClr val="FF0000"/>
                </a:solidFill>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p:spPr>
        <p:txBody>
          <a:bodyPr/>
          <a:lstStyle/>
          <a:p>
            <a:r>
              <a:rPr lang="en-US"/>
              <a:t>Page </a:t>
            </a:r>
            <a:fld id="{B506E413-403F-465B-8E4C-09970123A68B}" type="slidenum">
              <a:rPr lang="en-US"/>
              <a:pPr/>
              <a:t>16</a:t>
            </a:fld>
            <a:endParaRPr lang="en-US"/>
          </a:p>
        </p:txBody>
      </p:sp>
      <p:sp>
        <p:nvSpPr>
          <p:cNvPr id="74755" name="Rectangle 1026"/>
          <p:cNvSpPr>
            <a:spLocks noGrp="1" noRot="1" noChangeAspect="1" noChangeArrowheads="1" noTextEdit="1"/>
          </p:cNvSpPr>
          <p:nvPr>
            <p:ph type="sldImg"/>
          </p:nvPr>
        </p:nvSpPr>
        <p:spPr>
          <a:xfrm>
            <a:off x="830263" y="709613"/>
            <a:ext cx="5199062" cy="3465512"/>
          </a:xfrm>
          <a:ln/>
        </p:spPr>
      </p:sp>
      <p:sp>
        <p:nvSpPr>
          <p:cNvPr id="74756" name="Rectangle 1027"/>
          <p:cNvSpPr>
            <a:spLocks noGrp="1" noChangeArrowheads="1"/>
          </p:cNvSpPr>
          <p:nvPr>
            <p:ph type="body" idx="1"/>
          </p:nvPr>
        </p:nvSpPr>
        <p:spPr>
          <a:noFill/>
          <a:ln/>
        </p:spPr>
        <p:txBody>
          <a:bodyPr/>
          <a:lstStyle/>
          <a:p>
            <a:r>
              <a:rPr lang="en-US" dirty="0" smtClean="0">
                <a:cs typeface="Times New Roman" pitchFamily="18" charset="0"/>
              </a:rPr>
              <a:t>“</a:t>
            </a:r>
            <a:r>
              <a:rPr lang="en-US" dirty="0" smtClean="0"/>
              <a:t>HBV is spread from one person to another through blood to blood or mucous membrane.</a:t>
            </a:r>
            <a:r>
              <a:rPr lang="en-US" dirty="0" smtClean="0">
                <a:cs typeface="Times New Roman" pitchFamily="18" charset="0"/>
              </a:rPr>
              <a:t>  In the United States, the most important route of occupational HBV transmission is by needlestick injury. </a:t>
            </a:r>
          </a:p>
          <a:p>
            <a:r>
              <a:rPr lang="en-US" dirty="0" smtClean="0"/>
              <a:t> </a:t>
            </a:r>
            <a:endParaRPr lang="en-US" dirty="0" smtClean="0">
              <a:cs typeface="Times New Roman" pitchFamily="18" charset="0"/>
            </a:endParaRPr>
          </a:p>
          <a:p>
            <a:endParaRPr lang="en-US" dirty="0" smtClean="0">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p:spPr>
        <p:txBody>
          <a:bodyPr/>
          <a:lstStyle/>
          <a:p>
            <a:r>
              <a:rPr lang="en-US"/>
              <a:t>Page </a:t>
            </a:r>
            <a:fld id="{C1E3136F-8C6E-474F-BEF0-3B8B60B87230}" type="slidenum">
              <a:rPr lang="en-US"/>
              <a:pPr/>
              <a:t>17</a:t>
            </a:fld>
            <a:endParaRPr lang="en-US"/>
          </a:p>
        </p:txBody>
      </p:sp>
      <p:sp>
        <p:nvSpPr>
          <p:cNvPr id="75779" name="Rectangle 2"/>
          <p:cNvSpPr>
            <a:spLocks noGrp="1" noRot="1" noChangeAspect="1" noChangeArrowheads="1" noTextEdit="1"/>
          </p:cNvSpPr>
          <p:nvPr>
            <p:ph type="sldImg"/>
          </p:nvPr>
        </p:nvSpPr>
        <p:spPr>
          <a:xfrm>
            <a:off x="830263" y="709613"/>
            <a:ext cx="5199062" cy="3465512"/>
          </a:xfrm>
          <a:ln/>
        </p:spPr>
      </p:sp>
      <p:sp>
        <p:nvSpPr>
          <p:cNvPr id="75780" name="Rectangle 3"/>
          <p:cNvSpPr>
            <a:spLocks noGrp="1" noChangeArrowheads="1"/>
          </p:cNvSpPr>
          <p:nvPr>
            <p:ph type="body" idx="1"/>
          </p:nvPr>
        </p:nvSpPr>
        <p:spPr>
          <a:noFill/>
          <a:ln/>
        </p:spPr>
        <p:txBody>
          <a:bodyPr/>
          <a:lstStyle/>
          <a:p>
            <a:r>
              <a:rPr lang="en-US" dirty="0" smtClean="0"/>
              <a:t>“Hepatitis C virus (HCV) is the most common chronic bloodborne infection in the United States. </a:t>
            </a:r>
          </a:p>
          <a:p>
            <a:r>
              <a:rPr lang="en-US" dirty="0" smtClean="0"/>
              <a:t>“An estimated 3.9 million ( 1.8%) Americans have been infected with HCV, of whom 3.2 million are chronically infected.</a:t>
            </a:r>
            <a:endParaRPr lang="en-US" dirty="0" smtClean="0">
              <a:cs typeface="Times New Roman" pitchFamily="18" charset="0"/>
            </a:endParaRPr>
          </a:p>
          <a:p>
            <a:r>
              <a:rPr lang="en-US" dirty="0" smtClean="0">
                <a:cs typeface="Times New Roman" pitchFamily="18" charset="0"/>
              </a:rPr>
              <a:t>“The n</a:t>
            </a:r>
            <a:r>
              <a:rPr lang="en-US" dirty="0" smtClean="0"/>
              <a:t>umber of new infections per year has declined since the 1980s to about 17,000 in 2007.</a:t>
            </a:r>
          </a:p>
          <a:p>
            <a:r>
              <a:rPr lang="en-US" dirty="0" smtClean="0">
                <a:cs typeface="Times New Roman" pitchFamily="18" charset="0"/>
              </a:rPr>
              <a:t>“HCV may be responsible for 40%-60% of all chronic liver disease in the United States, and it may be as important as alcohol as a cause of chronic liver disease. It is the leading indicator for liver transplant in the U.S.</a:t>
            </a:r>
          </a:p>
          <a:p>
            <a:r>
              <a:rPr lang="en-US" dirty="0" smtClean="0">
                <a:cs typeface="Times New Roman" pitchFamily="18" charset="0"/>
              </a:rPr>
              <a:t>“It is estimated that 10,000 deaths may be related to chronic HCV infection each year – many more than are attributable to chronic HBV infection (4,000/year). </a:t>
            </a:r>
          </a:p>
          <a:p>
            <a:r>
              <a:rPr lang="en-US" dirty="0" smtClean="0">
                <a:cs typeface="Times New Roman" pitchFamily="18" charset="0"/>
              </a:rPr>
              <a:t>“There is no broadly effective treatment and there is no vaccine available currently.</a:t>
            </a:r>
          </a:p>
          <a:p>
            <a:pPr>
              <a:spcAft>
                <a:spcPct val="25000"/>
              </a:spcAft>
              <a:buFontTx/>
              <a:buChar char="•"/>
            </a:pPr>
            <a:endParaRPr lang="en-US" dirty="0" smtClean="0">
              <a:cs typeface="Times New Roman" pitchFamily="18" charset="0"/>
            </a:endParaRPr>
          </a:p>
          <a:p>
            <a:pPr>
              <a:spcAft>
                <a:spcPct val="25000"/>
              </a:spcAft>
              <a:buFontTx/>
              <a:buChar char="•"/>
            </a:pPr>
            <a:endParaRPr lang="en-US" dirty="0" smtClean="0">
              <a:cs typeface="Times New Roman" pitchFamily="18" charset="0"/>
            </a:endParaRPr>
          </a:p>
          <a:p>
            <a:pPr>
              <a:spcAft>
                <a:spcPct val="25000"/>
              </a:spcAft>
            </a:pPr>
            <a:r>
              <a:rPr lang="en-US" i="1" dirty="0" smtClean="0">
                <a:cs typeface="Times New Roman" pitchFamily="18" charset="0"/>
              </a:rPr>
              <a:t>(According to CDC Hepatitis C Fact Sheet and FAQ)</a:t>
            </a:r>
            <a:endParaRPr lang="en-US" sz="1000" dirty="0" smtClean="0"/>
          </a:p>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p:spPr>
        <p:txBody>
          <a:bodyPr/>
          <a:lstStyle/>
          <a:p>
            <a:r>
              <a:rPr lang="en-US"/>
              <a:t>Page </a:t>
            </a:r>
            <a:fld id="{AF692999-8EE5-4033-88C9-A58F1C71EFAE}" type="slidenum">
              <a:rPr lang="en-US"/>
              <a:pPr/>
              <a:t>18</a:t>
            </a:fld>
            <a:endParaRPr lang="en-US"/>
          </a:p>
        </p:txBody>
      </p:sp>
      <p:sp>
        <p:nvSpPr>
          <p:cNvPr id="76803" name="Rectangle 2"/>
          <p:cNvSpPr>
            <a:spLocks noGrp="1" noRot="1" noChangeAspect="1" noChangeArrowheads="1" noTextEdit="1"/>
          </p:cNvSpPr>
          <p:nvPr>
            <p:ph type="sldImg"/>
          </p:nvPr>
        </p:nvSpPr>
        <p:spPr>
          <a:xfrm>
            <a:off x="819150" y="692150"/>
            <a:ext cx="5194300" cy="3462338"/>
          </a:xfrm>
          <a:ln/>
        </p:spPr>
      </p:sp>
      <p:sp>
        <p:nvSpPr>
          <p:cNvPr id="76804" name="Rectangle 3"/>
          <p:cNvSpPr>
            <a:spLocks noGrp="1" noChangeArrowheads="1"/>
          </p:cNvSpPr>
          <p:nvPr>
            <p:ph type="body" idx="1"/>
          </p:nvPr>
        </p:nvSpPr>
        <p:spPr>
          <a:noFill/>
          <a:ln/>
        </p:spPr>
        <p:txBody>
          <a:bodyPr/>
          <a:lstStyle/>
          <a:p>
            <a:r>
              <a:rPr lang="en-US" smtClean="0">
                <a:cs typeface="Arial" pitchFamily="34" charset="0"/>
              </a:rPr>
              <a:t>“The average incubation period for hepatitis C is generally 6-7 weeks with a range of 2 weeks to 26 weeks.</a:t>
            </a:r>
          </a:p>
          <a:p>
            <a:r>
              <a:rPr lang="en-US" smtClean="0">
                <a:cs typeface="Arial" pitchFamily="34" charset="0"/>
              </a:rPr>
              <a:t>“About 80% of persons having an acute infection show no signs or symptoms, with about 20% having jaundice and mild symptoms.</a:t>
            </a:r>
          </a:p>
          <a:p>
            <a:r>
              <a:rPr lang="en-US" smtClean="0">
                <a:cs typeface="Arial" pitchFamily="34" charset="0"/>
              </a:rPr>
              <a:t>“It’s rare that death from acute liver failure from hepatitis C occurs.  However; the long term effects are that </a:t>
            </a:r>
            <a:r>
              <a:rPr lang="en-US" smtClean="0">
                <a:latin typeface="Verdana" pitchFamily="34" charset="0"/>
              </a:rPr>
              <a:t>up</a:t>
            </a:r>
            <a:r>
              <a:rPr lang="en-US" smtClean="0"/>
              <a:t> to 85% of persons infected with HCV may develop life-long chronic infection and become carriers  - </a:t>
            </a:r>
            <a:r>
              <a:rPr lang="en-US" smtClean="0">
                <a:cs typeface="Arial" pitchFamily="34" charset="0"/>
              </a:rPr>
              <a:t>these persons are at risk for developing cirrhosis and liver cancer.  </a:t>
            </a:r>
            <a:r>
              <a:rPr lang="en-US" smtClean="0"/>
              <a:t>In comparison to the Hepatitis B virus, although the percentage of people who are carriers is higher with Hepatitis C, the infectivity, or probability of infecting others, is low; the infectivity is high for HBV.</a:t>
            </a:r>
          </a:p>
          <a:p>
            <a:r>
              <a:rPr lang="en-US" smtClean="0"/>
              <a:t>“70% of chronically infected persons may develop chronic liver disease; signs and symptoms may not appear until 10 years after infection.  20% of chronically infected persons may develop cirrhosis of the liver over a period of 20 to 30 years. </a:t>
            </a:r>
          </a:p>
          <a:p>
            <a:r>
              <a:rPr lang="en-US" smtClean="0"/>
              <a:t>“1% to 5% of persons may die from the consequences of long term infection (liver cancer or cirrhosis).</a:t>
            </a:r>
          </a:p>
          <a:p>
            <a:r>
              <a:rPr lang="en-US" smtClean="0">
                <a:cs typeface="Arial" pitchFamily="34" charset="0"/>
              </a:rPr>
              <a:t>“No protective antibody response has been identified following HCV infection.”</a:t>
            </a:r>
            <a:endParaRPr lang="en-US" smtClean="0"/>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p:spPr>
        <p:txBody>
          <a:bodyPr/>
          <a:lstStyle/>
          <a:p>
            <a:r>
              <a:rPr lang="en-US"/>
              <a:t>Page </a:t>
            </a:r>
            <a:fld id="{DBBF07A6-E578-4A80-89DB-7342A90FBFE1}" type="slidenum">
              <a:rPr lang="en-US"/>
              <a:pPr/>
              <a:t>19</a:t>
            </a:fld>
            <a:endParaRPr lang="en-US"/>
          </a:p>
        </p:txBody>
      </p:sp>
      <p:sp>
        <p:nvSpPr>
          <p:cNvPr id="77827" name="Rectangle 2"/>
          <p:cNvSpPr>
            <a:spLocks noGrp="1" noRot="1" noChangeAspect="1" noChangeArrowheads="1" noTextEdit="1"/>
          </p:cNvSpPr>
          <p:nvPr>
            <p:ph type="sldImg"/>
          </p:nvPr>
        </p:nvSpPr>
        <p:spPr>
          <a:xfrm>
            <a:off x="830263" y="709613"/>
            <a:ext cx="5199062" cy="3465512"/>
          </a:xfrm>
          <a:ln/>
        </p:spPr>
      </p:sp>
      <p:sp>
        <p:nvSpPr>
          <p:cNvPr id="77828" name="Rectangle 3"/>
          <p:cNvSpPr>
            <a:spLocks noGrp="1" noChangeArrowheads="1"/>
          </p:cNvSpPr>
          <p:nvPr>
            <p:ph type="body" idx="1"/>
          </p:nvPr>
        </p:nvSpPr>
        <p:spPr>
          <a:noFill/>
          <a:ln/>
        </p:spPr>
        <p:txBody>
          <a:bodyPr/>
          <a:lstStyle/>
          <a:p>
            <a:r>
              <a:rPr lang="en-US" smtClean="0"/>
              <a:t>“Symptoms of Hepatitis C viral infection may include</a:t>
            </a:r>
          </a:p>
          <a:p>
            <a:pPr>
              <a:spcAft>
                <a:spcPct val="0"/>
              </a:spcAft>
              <a:buFontTx/>
              <a:buChar char="•"/>
            </a:pPr>
            <a:r>
              <a:rPr lang="en-US" smtClean="0"/>
              <a:t>flu-like symptoms</a:t>
            </a:r>
          </a:p>
          <a:p>
            <a:pPr>
              <a:spcAft>
                <a:spcPct val="0"/>
              </a:spcAft>
              <a:buFontTx/>
              <a:buChar char="•"/>
            </a:pPr>
            <a:r>
              <a:rPr lang="en-US" smtClean="0"/>
              <a:t>jaundice</a:t>
            </a:r>
          </a:p>
          <a:p>
            <a:pPr>
              <a:spcAft>
                <a:spcPct val="0"/>
              </a:spcAft>
              <a:buFontTx/>
              <a:buChar char="•"/>
            </a:pPr>
            <a:r>
              <a:rPr lang="en-US" smtClean="0"/>
              <a:t>fatigue</a:t>
            </a:r>
          </a:p>
          <a:p>
            <a:pPr>
              <a:spcAft>
                <a:spcPct val="0"/>
              </a:spcAft>
              <a:buFontTx/>
              <a:buChar char="•"/>
            </a:pPr>
            <a:r>
              <a:rPr lang="en-US" smtClean="0"/>
              <a:t>dark urine</a:t>
            </a:r>
          </a:p>
          <a:p>
            <a:pPr>
              <a:spcAft>
                <a:spcPct val="0"/>
              </a:spcAft>
              <a:buFontTx/>
              <a:buChar char="•"/>
            </a:pPr>
            <a:r>
              <a:rPr lang="en-US" smtClean="0"/>
              <a:t>abdominal pain</a:t>
            </a:r>
          </a:p>
          <a:p>
            <a:pPr>
              <a:spcAft>
                <a:spcPct val="0"/>
              </a:spcAft>
              <a:buFontTx/>
              <a:buChar char="•"/>
            </a:pPr>
            <a:r>
              <a:rPr lang="en-US" smtClean="0"/>
              <a:t>loss of appetite</a:t>
            </a:r>
          </a:p>
          <a:p>
            <a:pPr>
              <a:spcAft>
                <a:spcPct val="5000"/>
              </a:spcAft>
              <a:buFontTx/>
              <a:buChar char="•"/>
            </a:pPr>
            <a:r>
              <a:rPr lang="en-US" smtClean="0"/>
              <a:t>nausea</a:t>
            </a:r>
          </a:p>
          <a:p>
            <a:pPr>
              <a:spcAft>
                <a:spcPct val="5000"/>
              </a:spcAft>
            </a:pPr>
            <a:endParaRPr lang="en-US" smtClean="0"/>
          </a:p>
          <a:p>
            <a:r>
              <a:rPr lang="en-US" smtClean="0"/>
              <a:t>“Remember that most people don’t have any symptoms.”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p:spPr>
        <p:txBody>
          <a:bodyPr/>
          <a:lstStyle/>
          <a:p>
            <a:r>
              <a:rPr lang="en-US"/>
              <a:t>Page </a:t>
            </a:r>
            <a:fld id="{E2C78454-3141-43C7-9694-FE9CE66AC58E}" type="slidenum">
              <a:rPr lang="en-US"/>
              <a:pPr/>
              <a:t>20</a:t>
            </a:fld>
            <a:endParaRPr lang="en-US"/>
          </a:p>
        </p:txBody>
      </p:sp>
      <p:sp>
        <p:nvSpPr>
          <p:cNvPr id="78851" name="Rectangle 2"/>
          <p:cNvSpPr>
            <a:spLocks noGrp="1" noRot="1" noChangeAspect="1" noChangeArrowheads="1" noTextEdit="1"/>
          </p:cNvSpPr>
          <p:nvPr>
            <p:ph type="sldImg"/>
          </p:nvPr>
        </p:nvSpPr>
        <p:spPr>
          <a:xfrm>
            <a:off x="830263" y="709613"/>
            <a:ext cx="5199062" cy="3465512"/>
          </a:xfrm>
          <a:ln/>
        </p:spPr>
      </p:sp>
      <p:sp>
        <p:nvSpPr>
          <p:cNvPr id="78852" name="Rectangle 3"/>
          <p:cNvSpPr>
            <a:spLocks noGrp="1" noChangeArrowheads="1"/>
          </p:cNvSpPr>
          <p:nvPr>
            <p:ph type="body" idx="1"/>
          </p:nvPr>
        </p:nvSpPr>
        <p:spPr>
          <a:noFill/>
          <a:ln/>
        </p:spPr>
        <p:txBody>
          <a:bodyPr/>
          <a:lstStyle/>
          <a:p>
            <a:r>
              <a:rPr lang="en-US" dirty="0" smtClean="0">
                <a:cs typeface="Arial" pitchFamily="34" charset="0"/>
              </a:rPr>
              <a:t>“HCV</a:t>
            </a:r>
            <a:r>
              <a:rPr lang="en-US" dirty="0" smtClean="0"/>
              <a:t> is spread through blood to blood.  </a:t>
            </a:r>
            <a:r>
              <a:rPr lang="en-US" dirty="0" smtClean="0">
                <a:cs typeface="Arial" pitchFamily="34" charset="0"/>
              </a:rPr>
              <a:t> </a:t>
            </a:r>
          </a:p>
          <a:p>
            <a:r>
              <a:rPr lang="en-US" dirty="0" smtClean="0">
                <a:cs typeface="Arial" pitchFamily="34" charset="0"/>
              </a:rPr>
              <a:t>“HCV transmission may occur through needlestick injuries and sharps exposures on the job.</a:t>
            </a:r>
          </a:p>
          <a:p>
            <a:r>
              <a:rPr lang="en-US" dirty="0" smtClean="0">
                <a:cs typeface="Arial" pitchFamily="34" charset="0"/>
              </a:rPr>
              <a:t>“</a:t>
            </a:r>
            <a:r>
              <a:rPr lang="en-US" dirty="0" smtClean="0"/>
              <a:t>HCV is not spread by hugging, sneezing, coughing, food or water, sharing eating utensils or drinking glasses, or casual contact.”</a:t>
            </a:r>
            <a:endParaRPr lang="en-US" dirty="0"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p:spPr>
        <p:txBody>
          <a:bodyPr/>
          <a:lstStyle/>
          <a:p>
            <a:r>
              <a:rPr lang="en-US" dirty="0"/>
              <a:t>Page </a:t>
            </a:r>
            <a:fld id="{A0ADB5B8-DFF6-4ADA-9109-898EEA0CD03F}" type="slidenum">
              <a:rPr lang="en-US"/>
              <a:pPr/>
              <a:t>2</a:t>
            </a:fld>
            <a:endParaRPr lang="en-US" dirty="0"/>
          </a:p>
        </p:txBody>
      </p:sp>
      <p:sp>
        <p:nvSpPr>
          <p:cNvPr id="61443" name="Rectangle 2"/>
          <p:cNvSpPr>
            <a:spLocks noGrp="1" noRot="1" noChangeAspect="1" noChangeArrowheads="1" noTextEdit="1"/>
          </p:cNvSpPr>
          <p:nvPr>
            <p:ph type="sldImg"/>
          </p:nvPr>
        </p:nvSpPr>
        <p:spPr>
          <a:xfrm>
            <a:off x="830263" y="709613"/>
            <a:ext cx="5199062" cy="3465512"/>
          </a:xfrm>
          <a:ln/>
        </p:spPr>
      </p:sp>
      <p:sp>
        <p:nvSpPr>
          <p:cNvPr id="61444" name="Rectangle 3"/>
          <p:cNvSpPr>
            <a:spLocks noGrp="1" noChangeArrowheads="1"/>
          </p:cNvSpPr>
          <p:nvPr>
            <p:ph type="body" idx="1"/>
          </p:nvPr>
        </p:nvSpPr>
        <p:spPr>
          <a:noFill/>
          <a:ln/>
        </p:spPr>
        <p:txBody>
          <a:bodyPr/>
          <a:lstStyle/>
          <a:p>
            <a:r>
              <a:rPr lang="en-US" dirty="0" smtClean="0"/>
              <a:t>“You are attending this training program because it has been determined that you have exposure to blood or other potentially infectious materials that may contain bloodborne pathogens.  This will be explained during the training.  You will also receive refresher training annually.  </a:t>
            </a:r>
          </a:p>
          <a:p>
            <a:r>
              <a:rPr lang="en-US" dirty="0" smtClean="0"/>
              <a:t>Each of you has received a copy of the rule Chapter 296-823, Occupational Exposure to Bloodborne Pathogens” </a:t>
            </a:r>
            <a:r>
              <a:rPr lang="en-US" i="1" dirty="0" smtClean="0"/>
              <a:t>(or if you are not distributing copies, describe where employees can get access to a copy).</a:t>
            </a:r>
            <a:endParaRPr lang="en-US" dirty="0" smtClean="0"/>
          </a:p>
          <a:p>
            <a:r>
              <a:rPr lang="en-US" dirty="0" smtClean="0"/>
              <a:t>“Briefly, the rule contains requirements for protecting you from the risk of exposure to bloodborne pathogens while you perform your work.  This includes control methods that have been implemented to minimize or reduce the risk of exposure; Hepatitis B vaccination at no cost to you; procedures for what to do if you are exposed; and records that must be maintained.”</a:t>
            </a:r>
          </a:p>
          <a:p>
            <a:r>
              <a:rPr lang="en-US" dirty="0" smtClean="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p:spPr>
        <p:txBody>
          <a:bodyPr/>
          <a:lstStyle/>
          <a:p>
            <a:r>
              <a:rPr lang="en-US"/>
              <a:t>Page </a:t>
            </a:r>
            <a:fld id="{522450C4-EAA3-4B0D-A700-5C7EE9A2A455}" type="slidenum">
              <a:rPr lang="en-US"/>
              <a:pPr/>
              <a:t>21</a:t>
            </a:fld>
            <a:endParaRPr lang="en-US"/>
          </a:p>
        </p:txBody>
      </p:sp>
      <p:sp>
        <p:nvSpPr>
          <p:cNvPr id="79875" name="Rectangle 2"/>
          <p:cNvSpPr>
            <a:spLocks noGrp="1" noRot="1" noChangeAspect="1" noChangeArrowheads="1" noTextEdit="1"/>
          </p:cNvSpPr>
          <p:nvPr>
            <p:ph type="sldImg"/>
          </p:nvPr>
        </p:nvSpPr>
        <p:spPr>
          <a:xfrm>
            <a:off x="830263" y="709613"/>
            <a:ext cx="5199062" cy="3465512"/>
          </a:xfrm>
          <a:ln/>
        </p:spPr>
      </p:sp>
      <p:sp>
        <p:nvSpPr>
          <p:cNvPr id="79876" name="Rectangle 3"/>
          <p:cNvSpPr>
            <a:spLocks noGrp="1" noChangeArrowheads="1"/>
          </p:cNvSpPr>
          <p:nvPr>
            <p:ph type="body" idx="1"/>
          </p:nvPr>
        </p:nvSpPr>
        <p:spPr>
          <a:noFill/>
          <a:ln/>
        </p:spPr>
        <p:txBody>
          <a:bodyPr/>
          <a:lstStyle/>
          <a:p>
            <a:r>
              <a:rPr lang="en-US" dirty="0" smtClean="0"/>
              <a:t>“The Human Immunodeficiency Virus, HIV, is fragile compared to HBV.  It does not survive well outside the body and can live in a dry environment for only a few hours.  No one has yet been identified as infected with HIV due to contact with an environmental surface. </a:t>
            </a:r>
          </a:p>
          <a:p>
            <a:r>
              <a:rPr lang="en-US" dirty="0" smtClean="0"/>
              <a:t>“HIV attacks your body’s ability to protect itself from disease.  It destroys the human immune system by attacking certain cells known as T cells, which are part of the first line of defense that our immune system has to fight infection.  </a:t>
            </a:r>
          </a:p>
          <a:p>
            <a:r>
              <a:rPr lang="en-US" dirty="0" smtClean="0"/>
              <a:t>“HIV is the cause of Acquired Immunodeficiency Syndrome, or AIDS.</a:t>
            </a:r>
          </a:p>
          <a:p>
            <a:r>
              <a:rPr lang="en-US" dirty="0" smtClean="0"/>
              <a:t>“There are now more than one million HIV-infected persons in the US.</a:t>
            </a:r>
          </a:p>
          <a:p>
            <a:r>
              <a:rPr lang="en-US" dirty="0" smtClean="0"/>
              <a:t>“There is no cure and no vaccine available yet.”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sldNum" sz="quarter" idx="5"/>
          </p:nvPr>
        </p:nvSpPr>
        <p:spPr>
          <a:noFill/>
        </p:spPr>
        <p:txBody>
          <a:bodyPr/>
          <a:lstStyle/>
          <a:p>
            <a:r>
              <a:rPr lang="en-US"/>
              <a:t>Page </a:t>
            </a:r>
            <a:fld id="{EB78CBDF-BE05-42FC-9954-E34E3F1AB1C5}" type="slidenum">
              <a:rPr lang="en-US"/>
              <a:pPr/>
              <a:t>22</a:t>
            </a:fld>
            <a:endParaRPr lang="en-US"/>
          </a:p>
        </p:txBody>
      </p:sp>
      <p:sp>
        <p:nvSpPr>
          <p:cNvPr id="80899" name="Rectangle 1026"/>
          <p:cNvSpPr>
            <a:spLocks noGrp="1" noRot="1" noChangeAspect="1" noChangeArrowheads="1" noTextEdit="1"/>
          </p:cNvSpPr>
          <p:nvPr>
            <p:ph type="sldImg"/>
          </p:nvPr>
        </p:nvSpPr>
        <p:spPr>
          <a:xfrm>
            <a:off x="830263" y="709613"/>
            <a:ext cx="5199062" cy="3465512"/>
          </a:xfrm>
          <a:ln/>
        </p:spPr>
      </p:sp>
      <p:sp>
        <p:nvSpPr>
          <p:cNvPr id="80900" name="Rectangle 1027"/>
          <p:cNvSpPr>
            <a:spLocks noGrp="1" noChangeArrowheads="1"/>
          </p:cNvSpPr>
          <p:nvPr>
            <p:ph type="body" idx="1"/>
          </p:nvPr>
        </p:nvSpPr>
        <p:spPr>
          <a:noFill/>
          <a:ln/>
        </p:spPr>
        <p:txBody>
          <a:bodyPr/>
          <a:lstStyle/>
          <a:p>
            <a:r>
              <a:rPr lang="en-US" dirty="0" smtClean="0"/>
              <a:t>“Many people who are infected with HIV do not have any symptoms at all for many years or may have mild flu-like symptoms.</a:t>
            </a:r>
          </a:p>
          <a:p>
            <a:r>
              <a:rPr lang="en-US" dirty="0" smtClean="0"/>
              <a:t>“Most persons who become infected with HIV will eventually develop AIDS, which is the most advanced stages of the infection.</a:t>
            </a:r>
          </a:p>
          <a:p>
            <a:r>
              <a:rPr lang="en-US" dirty="0" smtClean="0"/>
              <a:t>“There is usually a latency (inactive) period of years before the onset of AIDS after the initial infection.  Before 1996, scientists estimated that about half the people with HIV develop AIDS within 10 years after becoming infected.  Some have progressed to AIDS within 2-3 years after infection while very few have had no symptoms after 12 years.  The time varies greatly from person to person and can depend on many factors, including a person's health status and health-related behaviors.</a:t>
            </a:r>
          </a:p>
          <a:p>
            <a:r>
              <a:rPr lang="en-US" sz="1100" i="1" dirty="0" smtClean="0"/>
              <a:t>“NOTE: Since 1996, the introduction of powerful drug therapies has dramatically changed the progression time between HIV infection and the development of AIDS. There are also other medical treatments that can prevent or cure some of the illnesses associated with AIDS, though the </a:t>
            </a:r>
            <a:r>
              <a:rPr lang="en-US" sz="1100" i="1" u="sng" dirty="0" smtClean="0"/>
              <a:t>treatments do not cure AIDS itself.</a:t>
            </a:r>
            <a:r>
              <a:rPr lang="en-US" sz="1100" i="1" dirty="0" smtClean="0"/>
              <a:t> Because of these advances in drug therapies and other medical treatments, estimates of how many people will develop AIDS and how soon are being recalculated, revised, or are currently under study. </a:t>
            </a:r>
          </a:p>
          <a:p>
            <a:r>
              <a:rPr lang="en-US" dirty="0" smtClean="0"/>
              <a:t>“</a:t>
            </a:r>
            <a:r>
              <a:rPr lang="en-US" u="sng" dirty="0" smtClean="0"/>
              <a:t>The only way to determine for sure whether you are infected is to be tested for HIV infection</a:t>
            </a:r>
            <a:r>
              <a:rPr lang="en-US" dirty="0" smtClean="0"/>
              <a:t>. You cannot rely on symptoms to know whether or not you are infected with HIV.  </a:t>
            </a:r>
          </a:p>
          <a:p>
            <a:pPr>
              <a:buFont typeface="Symbol" pitchFamily="18" charset="2"/>
              <a:buNone/>
            </a:pPr>
            <a:r>
              <a:rPr lang="en-US" dirty="0" smtClean="0"/>
              <a:t>“Infection with HIV can weaken the immune system to the point that it has difficulty fighting off certain infections and cancers. These types of infections are known as "opportunistic" infection because they take the opportunity of a weakened immune system to cause illness.  A healthy immune system can usually control these types of infections; however, in a person with AIDS, these opportunistic infections may be life-threatening.</a:t>
            </a:r>
            <a:endParaRPr lang="en-US" dirty="0" smtClean="0">
              <a:latin typeface="Verdana" pitchFamily="34" charset="0"/>
            </a:endParaRPr>
          </a:p>
          <a:p>
            <a:pPr>
              <a:buFont typeface="Symbol" pitchFamily="18" charset="2"/>
              <a:buNone/>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p:spPr>
        <p:txBody>
          <a:bodyPr/>
          <a:lstStyle/>
          <a:p>
            <a:r>
              <a:rPr lang="en-US"/>
              <a:t>Page </a:t>
            </a:r>
            <a:fld id="{25C7EF30-9771-483E-8875-CD8D62F39EE6}" type="slidenum">
              <a:rPr lang="en-US"/>
              <a:pPr/>
              <a:t>23</a:t>
            </a:fld>
            <a:endParaRPr lang="en-US"/>
          </a:p>
        </p:txBody>
      </p:sp>
      <p:sp>
        <p:nvSpPr>
          <p:cNvPr id="81923" name="Rectangle 2"/>
          <p:cNvSpPr>
            <a:spLocks noGrp="1" noRot="1" noChangeAspect="1" noChangeArrowheads="1" noTextEdit="1"/>
          </p:cNvSpPr>
          <p:nvPr>
            <p:ph type="sldImg"/>
          </p:nvPr>
        </p:nvSpPr>
        <p:spPr>
          <a:xfrm>
            <a:off x="830263" y="709613"/>
            <a:ext cx="5199062" cy="3465512"/>
          </a:xfrm>
          <a:ln/>
        </p:spPr>
      </p:sp>
      <p:sp>
        <p:nvSpPr>
          <p:cNvPr id="81924" name="Rectangle 3"/>
          <p:cNvSpPr>
            <a:spLocks noGrp="1" noChangeArrowheads="1"/>
          </p:cNvSpPr>
          <p:nvPr>
            <p:ph type="body" idx="1"/>
          </p:nvPr>
        </p:nvSpPr>
        <p:spPr>
          <a:noFill/>
          <a:ln/>
        </p:spPr>
        <p:txBody>
          <a:bodyPr/>
          <a:lstStyle/>
          <a:p>
            <a:r>
              <a:rPr lang="en-US" dirty="0" smtClean="0"/>
              <a:t>“HIV is spread from one person to another through blood to blood.</a:t>
            </a:r>
          </a:p>
          <a:p>
            <a:r>
              <a:rPr lang="en-US" dirty="0" err="1" smtClean="0">
                <a:cs typeface="Times New Roman" pitchFamily="18" charset="0"/>
              </a:rPr>
              <a:t>Needlesticks</a:t>
            </a:r>
            <a:r>
              <a:rPr lang="en-US" dirty="0" smtClean="0">
                <a:cs typeface="Times New Roman" pitchFamily="18" charset="0"/>
              </a:rPr>
              <a:t> - Most occupational exposures do not result in infection.</a:t>
            </a:r>
            <a:r>
              <a:rPr lang="en-US" dirty="0" smtClean="0"/>
              <a:t>  As of December 2001, there have been 57 documented cases of HIV infection (since reporting began in 1985); 48 of the infections were from </a:t>
            </a:r>
            <a:r>
              <a:rPr lang="en-US" dirty="0" err="1" smtClean="0"/>
              <a:t>percutaneous</a:t>
            </a:r>
            <a:r>
              <a:rPr lang="en-US" dirty="0" smtClean="0"/>
              <a:t> (puncture/cut injury) exposure and 5 were </a:t>
            </a:r>
            <a:r>
              <a:rPr lang="en-US" dirty="0" err="1" smtClean="0"/>
              <a:t>mucocutaneous</a:t>
            </a:r>
            <a:r>
              <a:rPr lang="en-US" dirty="0" smtClean="0"/>
              <a:t> (mucous membrane and/or skin) exposure.</a:t>
            </a:r>
          </a:p>
          <a:p>
            <a:pPr>
              <a:spcAft>
                <a:spcPct val="35000"/>
              </a:spcAft>
            </a:pPr>
            <a:r>
              <a:rPr lang="en-US" dirty="0" smtClean="0"/>
              <a:t>Casual contact is </a:t>
            </a:r>
            <a:r>
              <a:rPr lang="en-US" u="sng" dirty="0" smtClean="0"/>
              <a:t>not</a:t>
            </a:r>
            <a:r>
              <a:rPr lang="en-US" dirty="0" smtClean="0"/>
              <a:t> a risk for transmission of HIV.</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p:spPr>
        <p:txBody>
          <a:bodyPr/>
          <a:lstStyle/>
          <a:p>
            <a:r>
              <a:rPr lang="en-US"/>
              <a:t>Page </a:t>
            </a:r>
            <a:fld id="{8D43898E-8716-46F7-B290-743C396D7786}" type="slidenum">
              <a:rPr lang="en-US"/>
              <a:pPr/>
              <a:t>24</a:t>
            </a:fld>
            <a:endParaRPr lang="en-US"/>
          </a:p>
        </p:txBody>
      </p:sp>
      <p:sp>
        <p:nvSpPr>
          <p:cNvPr id="82947" name="Rectangle 2"/>
          <p:cNvSpPr>
            <a:spLocks noGrp="1" noRot="1" noChangeAspect="1" noChangeArrowheads="1" noTextEdit="1"/>
          </p:cNvSpPr>
          <p:nvPr>
            <p:ph type="sldImg"/>
          </p:nvPr>
        </p:nvSpPr>
        <p:spPr>
          <a:xfrm>
            <a:off x="830263" y="709613"/>
            <a:ext cx="5199062" cy="3465512"/>
          </a:xfrm>
          <a:ln/>
        </p:spPr>
      </p:sp>
      <p:sp>
        <p:nvSpPr>
          <p:cNvPr id="82948" name="Rectangle 3"/>
          <p:cNvSpPr>
            <a:spLocks noGrp="1" noChangeArrowheads="1"/>
          </p:cNvSpPr>
          <p:nvPr>
            <p:ph type="body" idx="1"/>
          </p:nvPr>
        </p:nvSpPr>
        <p:spPr>
          <a:noFill/>
          <a:ln/>
        </p:spPr>
        <p:txBody>
          <a:bodyPr/>
          <a:lstStyle/>
          <a:p>
            <a:r>
              <a:rPr lang="en-US" dirty="0" smtClean="0"/>
              <a:t>“At the workplace, Occupational Exposure</a:t>
            </a:r>
            <a:r>
              <a:rPr lang="en-US" b="1" dirty="0" smtClean="0">
                <a:cs typeface="Courier New" pitchFamily="49" charset="0"/>
              </a:rPr>
              <a:t> </a:t>
            </a:r>
            <a:r>
              <a:rPr lang="en-US" dirty="0" smtClean="0">
                <a:cs typeface="Courier New" pitchFamily="49" charset="0"/>
              </a:rPr>
              <a:t>means reasonably anticipated skin, eye, mucous membrane, or parenteral contact with blood or OPIM that may result while an employee is doing his or her job duties.”  </a:t>
            </a:r>
            <a:r>
              <a:rPr lang="en-US" dirty="0" smtClean="0"/>
              <a:t>‘Reasonably anticipated’ contact means potential contact as well as actual contact with blood or other potentially infectious materials.</a:t>
            </a:r>
          </a:p>
          <a:p>
            <a:r>
              <a:rPr lang="en-US" dirty="0" smtClean="0"/>
              <a:t>“An Exposure Incident is a specific contact with blood or OPIM that is capable of transmitting a bloodborne disease.</a:t>
            </a:r>
          </a:p>
          <a:p>
            <a:r>
              <a:rPr lang="en-US" sz="1000" i="1" dirty="0" smtClean="0"/>
              <a:t>(parenteral or </a:t>
            </a:r>
            <a:r>
              <a:rPr lang="en-US" sz="1000" i="1" dirty="0" err="1" smtClean="0"/>
              <a:t>percutaneous</a:t>
            </a:r>
            <a:r>
              <a:rPr lang="en-US" sz="1000" i="1" dirty="0" smtClean="0"/>
              <a:t> contact = contact through a piercing of the skin, such as by </a:t>
            </a:r>
            <a:r>
              <a:rPr lang="en-US" sz="1000" i="1" dirty="0" err="1" smtClean="0"/>
              <a:t>needlesticks</a:t>
            </a:r>
            <a:r>
              <a:rPr lang="en-US" sz="1000" i="1" dirty="0" smtClean="0"/>
              <a:t>, cuts, or abrasions)</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p:spPr>
        <p:txBody>
          <a:bodyPr/>
          <a:lstStyle/>
          <a:p>
            <a:r>
              <a:rPr lang="en-US"/>
              <a:t>Page </a:t>
            </a:r>
            <a:fld id="{683349A4-C17E-4015-BFCF-6D5D59E3FEDF}" type="slidenum">
              <a:rPr lang="en-US"/>
              <a:pPr/>
              <a:t>25</a:t>
            </a:fld>
            <a:endParaRPr lang="en-US"/>
          </a:p>
        </p:txBody>
      </p:sp>
      <p:sp>
        <p:nvSpPr>
          <p:cNvPr id="83971" name="Rectangle 2"/>
          <p:cNvSpPr>
            <a:spLocks noGrp="1" noRot="1" noChangeAspect="1" noChangeArrowheads="1" noTextEdit="1"/>
          </p:cNvSpPr>
          <p:nvPr>
            <p:ph type="sldImg"/>
          </p:nvPr>
        </p:nvSpPr>
        <p:spPr>
          <a:xfrm>
            <a:off x="811213" y="693738"/>
            <a:ext cx="5194300" cy="3462337"/>
          </a:xfrm>
          <a:ln/>
        </p:spPr>
      </p:sp>
      <p:sp>
        <p:nvSpPr>
          <p:cNvPr id="83972" name="Rectangle 3"/>
          <p:cNvSpPr>
            <a:spLocks noGrp="1" noChangeArrowheads="1"/>
          </p:cNvSpPr>
          <p:nvPr>
            <p:ph type="body" idx="1"/>
          </p:nvPr>
        </p:nvSpPr>
        <p:spPr>
          <a:noFill/>
          <a:ln/>
        </p:spPr>
        <p:txBody>
          <a:bodyPr/>
          <a:lstStyle/>
          <a:p>
            <a:r>
              <a:rPr lang="en-US" dirty="0" smtClean="0">
                <a:cs typeface="Times New Roman" pitchFamily="18" charset="0"/>
              </a:rPr>
              <a:t>“</a:t>
            </a:r>
            <a:r>
              <a:rPr lang="en-US" dirty="0" smtClean="0">
                <a:cs typeface="Courier New" pitchFamily="49" charset="0"/>
              </a:rPr>
              <a:t>Needlestick injuries are the most common cause of occupational exposure to BBPs.  </a:t>
            </a:r>
            <a:r>
              <a:rPr lang="en-US" dirty="0" smtClean="0">
                <a:cs typeface="Arial" pitchFamily="34" charset="0"/>
              </a:rPr>
              <a:t>Data from the CDC shows that approximately 38% of </a:t>
            </a:r>
            <a:r>
              <a:rPr lang="en-US" dirty="0" err="1" smtClean="0">
                <a:cs typeface="Arial" pitchFamily="34" charset="0"/>
              </a:rPr>
              <a:t>percutaneous</a:t>
            </a:r>
            <a:r>
              <a:rPr lang="en-US" dirty="0" smtClean="0">
                <a:cs typeface="Arial" pitchFamily="34" charset="0"/>
              </a:rPr>
              <a:t> injuries occur during use and 42% occur after use and before disposal.</a:t>
            </a:r>
            <a:r>
              <a:rPr lang="en-US" dirty="0" smtClean="0">
                <a:cs typeface="Times New Roman" pitchFamily="18" charset="0"/>
              </a:rPr>
              <a:t>  </a:t>
            </a:r>
            <a:r>
              <a:rPr lang="en-US" dirty="0" smtClean="0">
                <a:cs typeface="Arial" pitchFamily="34" charset="0"/>
              </a:rPr>
              <a:t>Most needlestick injuries have been associated with hollow bore needles.  This chart shows the causes of needlestick injuries with hollow bore needles from CDC data over a four-year period (June 1995-July 1999).</a:t>
            </a:r>
          </a:p>
          <a:p>
            <a:endParaRPr lang="en-US" dirty="0" smtClean="0">
              <a:cs typeface="Arial" pitchFamily="34" charset="0"/>
            </a:endParaRPr>
          </a:p>
          <a:p>
            <a:r>
              <a:rPr lang="en-US" dirty="0" smtClean="0">
                <a:cs typeface="Arial" pitchFamily="34" charset="0"/>
              </a:rPr>
              <a:t>.</a:t>
            </a:r>
          </a:p>
          <a:p>
            <a:r>
              <a:rPr lang="en-US" dirty="0" smtClean="0">
                <a:cs typeface="Courier New" pitchFamily="49" charset="0"/>
              </a:rPr>
              <a:t>“</a:t>
            </a:r>
            <a:r>
              <a:rPr lang="en-US" dirty="0" smtClean="0">
                <a:cs typeface="Times New Roman" pitchFamily="18" charset="0"/>
              </a:rPr>
              <a:t>Other exposures from </a:t>
            </a:r>
            <a:r>
              <a:rPr lang="en-US" dirty="0" smtClean="0"/>
              <a:t>contaminated sharps may include scalpels, broken glass, broken capillary tubes, exposed ends of dental wires, and any other contaminated object that can penetrate the skin. </a:t>
            </a:r>
            <a:r>
              <a:rPr lang="en-US" dirty="0" smtClean="0">
                <a:cs typeface="Courier New" pitchFamily="49" charset="0"/>
              </a:rPr>
              <a:t> </a:t>
            </a:r>
            <a:r>
              <a:rPr lang="en-US" dirty="0" smtClean="0"/>
              <a:t>Exposure can also occur from contact of the eye, nose, mouth, or non-intact skin with contaminated blood</a:t>
            </a:r>
            <a:r>
              <a:rPr lang="en-US" dirty="0" smtClean="0">
                <a:cs typeface="Courier New" pitchFamily="49" charset="0"/>
              </a:rPr>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p:spPr>
        <p:txBody>
          <a:bodyPr/>
          <a:lstStyle/>
          <a:p>
            <a:r>
              <a:rPr lang="en-US"/>
              <a:t>Page </a:t>
            </a:r>
            <a:fld id="{F2944641-6C47-47D7-85AD-8A4A986C3D0F}" type="slidenum">
              <a:rPr lang="en-US"/>
              <a:pPr/>
              <a:t>26</a:t>
            </a:fld>
            <a:endParaRPr lang="en-US"/>
          </a:p>
        </p:txBody>
      </p:sp>
      <p:sp>
        <p:nvSpPr>
          <p:cNvPr id="84995" name="Rectangle 2"/>
          <p:cNvSpPr>
            <a:spLocks noGrp="1" noRot="1" noChangeAspect="1" noChangeArrowheads="1" noTextEdit="1"/>
          </p:cNvSpPr>
          <p:nvPr>
            <p:ph type="sldImg"/>
          </p:nvPr>
        </p:nvSpPr>
        <p:spPr>
          <a:xfrm>
            <a:off x="830263" y="709613"/>
            <a:ext cx="5199062" cy="3465512"/>
          </a:xfrm>
          <a:ln/>
        </p:spPr>
      </p:sp>
      <p:sp>
        <p:nvSpPr>
          <p:cNvPr id="84996" name="Rectangle 3"/>
          <p:cNvSpPr>
            <a:spLocks noGrp="1" noChangeArrowheads="1"/>
          </p:cNvSpPr>
          <p:nvPr>
            <p:ph type="body" idx="1"/>
          </p:nvPr>
        </p:nvSpPr>
        <p:spPr>
          <a:noFill/>
          <a:ln/>
        </p:spPr>
        <p:txBody>
          <a:bodyPr/>
          <a:lstStyle/>
          <a:p>
            <a:r>
              <a:rPr lang="en-US" dirty="0" smtClean="0">
                <a:cs typeface="Arial" pitchFamily="34" charset="0"/>
              </a:rPr>
              <a:t>“For an unvaccinated person and who has no immunity from a previous infection, the risk for HBV infection from a single needlestick or a cut exposure to HBV-infected blood ranges from 6-30%.  Health-care workers who have received hepatitis B vaccine and have developed immunity to the virus are at virtually no risk for infection.</a:t>
            </a:r>
          </a:p>
          <a:p>
            <a:r>
              <a:rPr lang="en-US" dirty="0" smtClean="0"/>
              <a:t>“The risk for HCV infection after a needlestick or cut exposure to HCV-infected blood averages 1.8%. </a:t>
            </a:r>
            <a:r>
              <a:rPr lang="en-US" dirty="0" smtClean="0">
                <a:cs typeface="Times New Roman" pitchFamily="18" charset="0"/>
              </a:rPr>
              <a:t>The risk following a blood splash is unknown, but is believed to be very small; however, HCV infection from such an exposure has been reported.</a:t>
            </a:r>
          </a:p>
          <a:p>
            <a:r>
              <a:rPr lang="en-US" dirty="0" smtClean="0"/>
              <a:t>“The risk for HIV infection after a needlestick or cut exposure to HIV-infected blood is 0.3%, or about 1 in 300.  </a:t>
            </a:r>
            <a:r>
              <a:rPr lang="en-US" dirty="0" smtClean="0">
                <a:cs typeface="Arial" pitchFamily="34" charset="0"/>
              </a:rPr>
              <a:t>The risk after exposure of the eye, nose, or mouth to HIV-infected blood is estimated to be, on average, 0.1%.  (</a:t>
            </a:r>
            <a:r>
              <a:rPr lang="en-US" dirty="0" smtClean="0"/>
              <a:t>As of December 2001, there have been 57 documented cases of HIV infection (since reporting began in 1985); 48 of the infections were from </a:t>
            </a:r>
            <a:r>
              <a:rPr lang="en-US" dirty="0" err="1" smtClean="0"/>
              <a:t>percutaneous</a:t>
            </a:r>
            <a:r>
              <a:rPr lang="en-US" dirty="0" smtClean="0"/>
              <a:t> (puncture/cut injury) exposure and 5 were </a:t>
            </a:r>
            <a:r>
              <a:rPr lang="en-US" dirty="0" err="1" smtClean="0"/>
              <a:t>mucocutaneous</a:t>
            </a:r>
            <a:r>
              <a:rPr lang="en-US" dirty="0" smtClean="0"/>
              <a:t> (mucous membrane and/or skin) exposure.)</a:t>
            </a:r>
            <a:endParaRPr lang="en-US" dirty="0" smtClean="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p:spPr>
        <p:txBody>
          <a:bodyPr/>
          <a:lstStyle/>
          <a:p>
            <a:r>
              <a:rPr lang="en-US"/>
              <a:t>Page </a:t>
            </a:r>
            <a:fld id="{819620EC-9799-4950-9712-498797C5BD08}" type="slidenum">
              <a:rPr lang="en-US"/>
              <a:pPr/>
              <a:t>27</a:t>
            </a:fld>
            <a:endParaRPr lang="en-US"/>
          </a:p>
        </p:txBody>
      </p:sp>
      <p:sp>
        <p:nvSpPr>
          <p:cNvPr id="86019" name="Rectangle 2"/>
          <p:cNvSpPr>
            <a:spLocks noGrp="1" noChangeArrowheads="1"/>
          </p:cNvSpPr>
          <p:nvPr>
            <p:ph type="body" idx="1"/>
          </p:nvPr>
        </p:nvSpPr>
        <p:spPr>
          <a:noFill/>
          <a:ln/>
        </p:spPr>
        <p:txBody>
          <a:bodyPr lIns="92618" rIns="92618"/>
          <a:lstStyle/>
          <a:p>
            <a:r>
              <a:rPr lang="en-US" dirty="0" smtClean="0"/>
              <a:t>“A copy of </a:t>
            </a:r>
            <a:r>
              <a:rPr lang="en-US" i="1" dirty="0" smtClean="0"/>
              <a:t>CHS</a:t>
            </a:r>
            <a:r>
              <a:rPr lang="en-US" dirty="0" smtClean="0"/>
              <a:t>’s written Exposure Control Plan is located in</a:t>
            </a:r>
            <a:r>
              <a:rPr lang="en-US" baseline="0" dirty="0" smtClean="0"/>
              <a:t> each lab, online and in the Lab Safety Coordinator’s office.</a:t>
            </a:r>
            <a:r>
              <a:rPr lang="en-US" dirty="0" smtClean="0"/>
              <a:t> The Exposure Control Plan is designed to eliminate or minimize your risk of exposure to BBPs at work.  It includes our policies and procedures, and also identifies persons or departments with specific responsibilities.  You should familiarize yourselves with it and refer to the procedures to follow if an exposure incident occurs.  If you have any questions concerning the Exposure Control Plan, see </a:t>
            </a:r>
            <a:r>
              <a:rPr lang="en-US" i="0" dirty="0" smtClean="0"/>
              <a:t>the</a:t>
            </a:r>
            <a:r>
              <a:rPr lang="en-US" i="0" baseline="0" dirty="0" smtClean="0"/>
              <a:t> Lab Safety Coordinator or Principle </a:t>
            </a:r>
            <a:r>
              <a:rPr lang="en-US" i="0" baseline="0" dirty="0" err="1" smtClean="0"/>
              <a:t>Investigatior</a:t>
            </a:r>
            <a:r>
              <a:rPr lang="en-US" dirty="0" smtClean="0"/>
              <a:t>.</a:t>
            </a:r>
          </a:p>
          <a:p>
            <a:r>
              <a:rPr lang="en-US" dirty="0" smtClean="0"/>
              <a:t>“Briefly, the Exposure Control Plan contains the following elements: </a:t>
            </a:r>
          </a:p>
          <a:p>
            <a:pPr>
              <a:spcAft>
                <a:spcPct val="0"/>
              </a:spcAft>
              <a:buFontTx/>
              <a:buChar char="•"/>
            </a:pPr>
            <a:r>
              <a:rPr lang="en-US" dirty="0" smtClean="0"/>
              <a:t>An exposure determination to identify employees who are at risk for exposure</a:t>
            </a:r>
          </a:p>
          <a:p>
            <a:pPr>
              <a:spcAft>
                <a:spcPct val="0"/>
              </a:spcAft>
              <a:buFontTx/>
              <a:buChar char="•"/>
            </a:pPr>
            <a:r>
              <a:rPr lang="en-US" dirty="0" smtClean="0"/>
              <a:t>The methods and controls we use to protect you from exposure to bloodborne pathogens</a:t>
            </a:r>
          </a:p>
          <a:p>
            <a:pPr>
              <a:spcAft>
                <a:spcPct val="0"/>
              </a:spcAft>
              <a:buFontTx/>
              <a:buChar char="•"/>
            </a:pPr>
            <a:r>
              <a:rPr lang="en-US" dirty="0" smtClean="0"/>
              <a:t>Training and Hazard Communication requirements</a:t>
            </a:r>
          </a:p>
          <a:p>
            <a:pPr>
              <a:spcAft>
                <a:spcPct val="0"/>
              </a:spcAft>
              <a:buFontTx/>
              <a:buChar char="•"/>
            </a:pPr>
            <a:r>
              <a:rPr lang="en-US" dirty="0" smtClean="0"/>
              <a:t>Post-exposure evaluation and follow-up procedures if you experience an exposure incident</a:t>
            </a:r>
          </a:p>
          <a:p>
            <a:pPr>
              <a:spcAft>
                <a:spcPct val="25000"/>
              </a:spcAft>
              <a:buFontTx/>
              <a:buChar char="•"/>
            </a:pPr>
            <a:r>
              <a:rPr lang="en-US" dirty="0" smtClean="0"/>
              <a:t>Record keeping, including documentation of any occupational exposure incidents</a:t>
            </a:r>
          </a:p>
        </p:txBody>
      </p:sp>
      <p:sp>
        <p:nvSpPr>
          <p:cNvPr id="86020"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p:spPr>
        <p:txBody>
          <a:bodyPr/>
          <a:lstStyle/>
          <a:p>
            <a:r>
              <a:rPr lang="en-US"/>
              <a:t>Page </a:t>
            </a:r>
            <a:fld id="{6A734BF9-6FE6-43A9-8D57-D3D63858D36F}" type="slidenum">
              <a:rPr lang="en-US"/>
              <a:pPr/>
              <a:t>28</a:t>
            </a:fld>
            <a:endParaRPr lang="en-US"/>
          </a:p>
        </p:txBody>
      </p:sp>
      <p:sp>
        <p:nvSpPr>
          <p:cNvPr id="87043" name="Rectangle 2"/>
          <p:cNvSpPr>
            <a:spLocks noGrp="1" noRot="1" noChangeAspect="1" noChangeArrowheads="1" noTextEdit="1"/>
          </p:cNvSpPr>
          <p:nvPr>
            <p:ph type="sldImg"/>
          </p:nvPr>
        </p:nvSpPr>
        <p:spPr>
          <a:xfrm>
            <a:off x="830263" y="709613"/>
            <a:ext cx="5199062" cy="3465512"/>
          </a:xfrm>
          <a:ln cap="flat"/>
        </p:spPr>
      </p:sp>
      <p:sp>
        <p:nvSpPr>
          <p:cNvPr id="87044" name="Rectangle 3"/>
          <p:cNvSpPr>
            <a:spLocks noGrp="1" noChangeArrowheads="1"/>
          </p:cNvSpPr>
          <p:nvPr>
            <p:ph type="body" idx="1"/>
          </p:nvPr>
        </p:nvSpPr>
        <p:spPr>
          <a:xfrm>
            <a:off x="228600" y="4302125"/>
            <a:ext cx="6400800" cy="4611688"/>
          </a:xfrm>
          <a:noFill/>
          <a:ln/>
        </p:spPr>
        <p:txBody>
          <a:bodyPr lIns="92618" rIns="92618"/>
          <a:lstStyle/>
          <a:p>
            <a:endParaRPr lang="en-US" i="1" dirty="0" smtClean="0"/>
          </a:p>
          <a:p>
            <a:r>
              <a:rPr lang="en-US" dirty="0" smtClean="0"/>
              <a:t>“Let’s identify those employees who are at risk for exposure here.  Do we have job classifications where all employees are occupationally exposed?”</a:t>
            </a:r>
          </a:p>
          <a:p>
            <a:r>
              <a:rPr lang="en-US" dirty="0" smtClean="0"/>
              <a:t>“Do we have job classifications where some employees are occupationally exposed?  What tasks or procedures could these employees have exposure to blood and OPIM?”</a:t>
            </a:r>
          </a:p>
          <a:p>
            <a:endParaRPr lang="en-US" dirty="0" smtClean="0"/>
          </a:p>
          <a:p>
            <a:r>
              <a:rPr lang="en-US" i="1" dirty="0" smtClean="0"/>
              <a:t>(For example, </a:t>
            </a:r>
          </a:p>
          <a:p>
            <a:pPr>
              <a:spcAft>
                <a:spcPct val="0"/>
              </a:spcAft>
              <a:buFontTx/>
              <a:buChar char="•"/>
            </a:pPr>
            <a:r>
              <a:rPr lang="en-US" i="1" dirty="0" err="1" smtClean="0"/>
              <a:t>Needlesticks</a:t>
            </a:r>
            <a:r>
              <a:rPr lang="en-US" i="1" dirty="0" smtClean="0"/>
              <a:t> (during or after use)</a:t>
            </a:r>
          </a:p>
          <a:p>
            <a:pPr>
              <a:spcAft>
                <a:spcPct val="0"/>
              </a:spcAft>
              <a:buFontTx/>
              <a:buChar char="•"/>
            </a:pPr>
            <a:r>
              <a:rPr lang="en-US" i="1" dirty="0" smtClean="0"/>
              <a:t>Recapping</a:t>
            </a:r>
          </a:p>
          <a:p>
            <a:pPr>
              <a:spcAft>
                <a:spcPct val="0"/>
              </a:spcAft>
              <a:buFontTx/>
              <a:buChar char="•"/>
            </a:pPr>
            <a:r>
              <a:rPr lang="en-US" i="1" dirty="0" smtClean="0"/>
              <a:t>Transferring a body tissue</a:t>
            </a:r>
            <a:r>
              <a:rPr lang="en-US" i="1" baseline="0" dirty="0" smtClean="0"/>
              <a:t> or human/primate cells</a:t>
            </a:r>
            <a:endParaRPr lang="en-US" i="1" dirty="0" smtClean="0"/>
          </a:p>
          <a:p>
            <a:pPr>
              <a:spcAft>
                <a:spcPct val="0"/>
              </a:spcAft>
              <a:buFontTx/>
              <a:buChar char="•"/>
            </a:pPr>
            <a:r>
              <a:rPr lang="en-US" i="1" dirty="0" smtClean="0"/>
              <a:t>Failing to properly dispose of used needles in a puncture-resistant sharps container</a:t>
            </a:r>
          </a:p>
          <a:p>
            <a:pPr>
              <a:spcAft>
                <a:spcPct val="0"/>
              </a:spcAft>
              <a:buFontTx/>
              <a:buChar char="•"/>
            </a:pPr>
            <a:r>
              <a:rPr lang="en-US" i="1" dirty="0" smtClean="0">
                <a:solidFill>
                  <a:schemeClr val="hlink"/>
                </a:solidFill>
              </a:rPr>
              <a:t>Providing first-aid emergency treatment</a:t>
            </a:r>
          </a:p>
          <a:p>
            <a:pPr>
              <a:spcAft>
                <a:spcPct val="0"/>
              </a:spcAft>
              <a:buFontTx/>
              <a:buChar char="•"/>
            </a:pPr>
            <a:r>
              <a:rPr lang="en-US" i="1" dirty="0" smtClean="0">
                <a:solidFill>
                  <a:schemeClr val="hlink"/>
                </a:solidFill>
              </a:rPr>
              <a:t>Cleaning contaminated surfaces</a:t>
            </a:r>
          </a:p>
          <a:p>
            <a:pPr>
              <a:spcAft>
                <a:spcPct val="0"/>
              </a:spcAft>
              <a:buFontTx/>
              <a:buChar char="•"/>
            </a:pPr>
            <a:r>
              <a:rPr lang="en-US" i="1" dirty="0" smtClean="0">
                <a:solidFill>
                  <a:schemeClr val="hlink"/>
                </a:solidFill>
              </a:rPr>
              <a:t>Disposing of hazardous waste</a:t>
            </a:r>
          </a:p>
          <a:p>
            <a:pPr>
              <a:spcAft>
                <a:spcPct val="0"/>
              </a:spcAft>
              <a:buFontTx/>
              <a:buChar char="•"/>
            </a:pPr>
            <a:r>
              <a:rPr lang="en-US" i="1" dirty="0" smtClean="0">
                <a:solidFill>
                  <a:schemeClr val="hlink"/>
                </a:solidFill>
              </a:rPr>
              <a:t>Etc.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a:noFill/>
        </p:spPr>
        <p:txBody>
          <a:bodyPr/>
          <a:lstStyle/>
          <a:p>
            <a:r>
              <a:rPr lang="en-US"/>
              <a:t>Page </a:t>
            </a:r>
            <a:fld id="{BE5B8E4B-43F9-413F-AEEF-4875DA425A47}" type="slidenum">
              <a:rPr lang="en-US"/>
              <a:pPr/>
              <a:t>29</a:t>
            </a:fld>
            <a:endParaRPr lang="en-US"/>
          </a:p>
        </p:txBody>
      </p:sp>
      <p:sp>
        <p:nvSpPr>
          <p:cNvPr id="88067" name="Rectangle 1026"/>
          <p:cNvSpPr>
            <a:spLocks noGrp="1" noChangeArrowheads="1"/>
          </p:cNvSpPr>
          <p:nvPr>
            <p:ph type="body" idx="1"/>
          </p:nvPr>
        </p:nvSpPr>
        <p:spPr>
          <a:noFill/>
          <a:ln/>
        </p:spPr>
        <p:txBody>
          <a:bodyPr lIns="92618" rIns="92618"/>
          <a:lstStyle/>
          <a:p>
            <a:r>
              <a:rPr lang="en-US" dirty="0" smtClean="0"/>
              <a:t>“The risk of occupational exposure to BBPs ca</a:t>
            </a:r>
            <a:r>
              <a:rPr lang="en-US" dirty="0" smtClean="0">
                <a:cs typeface="Arial" pitchFamily="34" charset="0"/>
              </a:rPr>
              <a:t>n be reduced or prevented by these methods, which we will discuss further:</a:t>
            </a:r>
          </a:p>
          <a:p>
            <a:pPr>
              <a:lnSpc>
                <a:spcPct val="90000"/>
              </a:lnSpc>
              <a:spcAft>
                <a:spcPct val="0"/>
              </a:spcAft>
              <a:buFontTx/>
              <a:buChar char="•"/>
            </a:pPr>
            <a:r>
              <a:rPr lang="en-US" dirty="0" smtClean="0">
                <a:cs typeface="Arial" pitchFamily="34" charset="0"/>
              </a:rPr>
              <a:t>following universal precautions</a:t>
            </a:r>
          </a:p>
          <a:p>
            <a:pPr>
              <a:lnSpc>
                <a:spcPct val="90000"/>
              </a:lnSpc>
              <a:spcAft>
                <a:spcPct val="0"/>
              </a:spcAft>
              <a:buFontTx/>
              <a:buChar char="•"/>
            </a:pPr>
            <a:r>
              <a:rPr lang="en-US" dirty="0" smtClean="0">
                <a:cs typeface="Arial" pitchFamily="34" charset="0"/>
              </a:rPr>
              <a:t>using safer medical devices and equipment</a:t>
            </a:r>
          </a:p>
          <a:p>
            <a:pPr>
              <a:lnSpc>
                <a:spcPct val="90000"/>
              </a:lnSpc>
              <a:spcAft>
                <a:spcPct val="0"/>
              </a:spcAft>
              <a:buFontTx/>
              <a:buChar char="•"/>
            </a:pPr>
            <a:r>
              <a:rPr lang="en-US" dirty="0" smtClean="0">
                <a:cs typeface="Arial" pitchFamily="34" charset="0"/>
              </a:rPr>
              <a:t>following proper and safe workplace policies, practices, and procedures</a:t>
            </a:r>
          </a:p>
          <a:p>
            <a:pPr>
              <a:lnSpc>
                <a:spcPct val="90000"/>
              </a:lnSpc>
              <a:spcAft>
                <a:spcPct val="0"/>
              </a:spcAft>
              <a:buFontTx/>
              <a:buChar char="•"/>
            </a:pPr>
            <a:r>
              <a:rPr lang="en-US" dirty="0" smtClean="0">
                <a:cs typeface="Arial" pitchFamily="34" charset="0"/>
              </a:rPr>
              <a:t>using appropriate PPE when contact with blood or OPIM is expected</a:t>
            </a:r>
          </a:p>
          <a:p>
            <a:pPr>
              <a:lnSpc>
                <a:spcPct val="90000"/>
              </a:lnSpc>
              <a:spcAft>
                <a:spcPct val="0"/>
              </a:spcAft>
              <a:buFontTx/>
              <a:buChar char="•"/>
            </a:pPr>
            <a:r>
              <a:rPr lang="en-US" dirty="0" smtClean="0">
                <a:cs typeface="Arial" pitchFamily="34" charset="0"/>
              </a:rPr>
              <a:t>maintaining a clean workplace</a:t>
            </a:r>
          </a:p>
          <a:p>
            <a:pPr>
              <a:lnSpc>
                <a:spcPct val="90000"/>
              </a:lnSpc>
              <a:spcAft>
                <a:spcPct val="0"/>
              </a:spcAft>
              <a:buFontTx/>
              <a:buChar char="•"/>
            </a:pPr>
            <a:r>
              <a:rPr lang="en-US" dirty="0" smtClean="0">
                <a:cs typeface="Arial" pitchFamily="34" charset="0"/>
              </a:rPr>
              <a:t>making sure all contaminated materials are properly labeled</a:t>
            </a:r>
          </a:p>
          <a:p>
            <a:pPr>
              <a:lnSpc>
                <a:spcPct val="90000"/>
              </a:lnSpc>
              <a:spcAft>
                <a:spcPct val="0"/>
              </a:spcAft>
            </a:pPr>
            <a:endParaRPr lang="en-US" dirty="0" smtClean="0">
              <a:cs typeface="Times New Roman" pitchFamily="18" charset="0"/>
            </a:endParaRPr>
          </a:p>
          <a:p>
            <a:endParaRPr lang="en-US" i="1" dirty="0" smtClean="0"/>
          </a:p>
          <a:p>
            <a:endParaRPr lang="en-US" i="1" dirty="0" smtClean="0"/>
          </a:p>
          <a:p>
            <a:endParaRPr lang="en-US" i="1" dirty="0" smtClean="0"/>
          </a:p>
          <a:p>
            <a:endParaRPr lang="en-US" i="1" dirty="0" smtClean="0"/>
          </a:p>
          <a:p>
            <a:endParaRPr lang="en-US" dirty="0" smtClean="0"/>
          </a:p>
          <a:p>
            <a:pPr marL="457200" lvl="1" indent="0">
              <a:spcBef>
                <a:spcPct val="0"/>
              </a:spcBef>
            </a:pPr>
            <a:endParaRPr lang="en-US" sz="1200" i="1" dirty="0" smtClean="0"/>
          </a:p>
        </p:txBody>
      </p:sp>
      <p:sp>
        <p:nvSpPr>
          <p:cNvPr id="88068" name="Rectangle 1027"/>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p:spPr>
        <p:txBody>
          <a:bodyPr/>
          <a:lstStyle/>
          <a:p>
            <a:r>
              <a:rPr lang="en-US"/>
              <a:t>Page </a:t>
            </a:r>
            <a:fld id="{4A32D90C-87E8-4394-B213-1D250EA576C8}" type="slidenum">
              <a:rPr lang="en-US"/>
              <a:pPr/>
              <a:t>30</a:t>
            </a:fld>
            <a:endParaRPr lang="en-US"/>
          </a:p>
        </p:txBody>
      </p:sp>
      <p:sp>
        <p:nvSpPr>
          <p:cNvPr id="89091" name="Rectangle 1026"/>
          <p:cNvSpPr>
            <a:spLocks noGrp="1" noChangeArrowheads="1"/>
          </p:cNvSpPr>
          <p:nvPr>
            <p:ph type="body" idx="1"/>
          </p:nvPr>
        </p:nvSpPr>
        <p:spPr>
          <a:noFill/>
          <a:ln/>
        </p:spPr>
        <p:txBody>
          <a:bodyPr lIns="92618" rIns="92618"/>
          <a:lstStyle/>
          <a:p>
            <a:r>
              <a:rPr lang="en-US" dirty="0" smtClean="0"/>
              <a:t>“</a:t>
            </a:r>
            <a:r>
              <a:rPr lang="en-US" baseline="0" dirty="0" smtClean="0"/>
              <a:t> CHS</a:t>
            </a:r>
            <a:r>
              <a:rPr lang="en-US" dirty="0" smtClean="0"/>
              <a:t> follows Universal Precautions.  The concept of universal precautions is an infection control system that considers blood and other potentially infectious materials (OPIM) from all persons as containing a bloodborne disease, whether or not the person has been identified as having a bloodborne disease.  Therefore, you must handle all such materials using methods that prevent or reduce the risk of exposure to yourself.  Observe and follow Universal Precautions in all situations where there is a potential for contact with blood or OPIM.”</a:t>
            </a:r>
          </a:p>
          <a:p>
            <a:endParaRPr lang="en-US" i="1" dirty="0" smtClean="0"/>
          </a:p>
        </p:txBody>
      </p:sp>
      <p:sp>
        <p:nvSpPr>
          <p:cNvPr id="89092" name="Rectangle 1027"/>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p:spPr>
        <p:txBody>
          <a:bodyPr/>
          <a:lstStyle/>
          <a:p>
            <a:r>
              <a:rPr lang="en-US" dirty="0"/>
              <a:t>Page </a:t>
            </a:r>
            <a:fld id="{5F26426E-2737-4AC5-9135-62BD2E045C2C}" type="slidenum">
              <a:rPr lang="en-US"/>
              <a:pPr/>
              <a:t>3</a:t>
            </a:fld>
            <a:endParaRPr lang="en-US" dirty="0"/>
          </a:p>
        </p:txBody>
      </p:sp>
      <p:sp>
        <p:nvSpPr>
          <p:cNvPr id="62467" name="Rectangle 2"/>
          <p:cNvSpPr>
            <a:spLocks noGrp="1" noChangeArrowheads="1"/>
          </p:cNvSpPr>
          <p:nvPr>
            <p:ph type="body" idx="1"/>
          </p:nvPr>
        </p:nvSpPr>
        <p:spPr>
          <a:noFill/>
          <a:ln/>
        </p:spPr>
        <p:txBody>
          <a:bodyPr lIns="92618" rIns="92618"/>
          <a:lstStyle/>
          <a:p>
            <a:pPr>
              <a:spcAft>
                <a:spcPct val="40000"/>
              </a:spcAft>
            </a:pPr>
            <a:r>
              <a:rPr lang="en-US" dirty="0" smtClean="0"/>
              <a:t>“In this training program, you are going to learn about what bloodborne pathogens are; some of the important/serious diseases they cause and their symptoms; how they are transmitted, or spread; what you can do to prevent contracting these diseases; and what our Exposure Control Plan is here at </a:t>
            </a:r>
            <a:r>
              <a:rPr lang="en-US" i="1" dirty="0" smtClean="0"/>
              <a:t>CHS</a:t>
            </a:r>
            <a:r>
              <a:rPr lang="en-US" dirty="0" smtClean="0"/>
              <a:t>.</a:t>
            </a:r>
          </a:p>
          <a:p>
            <a:pPr>
              <a:spcAft>
                <a:spcPct val="0"/>
              </a:spcAft>
            </a:pPr>
            <a:endParaRPr lang="en-US" dirty="0" smtClean="0"/>
          </a:p>
          <a:p>
            <a:pPr>
              <a:spcAft>
                <a:spcPct val="0"/>
              </a:spcAft>
            </a:pPr>
            <a:r>
              <a:rPr lang="en-US" dirty="0" smtClean="0"/>
              <a:t>“Before we begin discussing bloodborne pathogens, I am going to start with a general overview of microorganisms and how they cause diseases.”</a:t>
            </a:r>
          </a:p>
        </p:txBody>
      </p:sp>
      <p:sp>
        <p:nvSpPr>
          <p:cNvPr id="62468"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p:spPr>
        <p:txBody>
          <a:bodyPr/>
          <a:lstStyle/>
          <a:p>
            <a:r>
              <a:rPr lang="en-US"/>
              <a:t>Page </a:t>
            </a:r>
            <a:fld id="{260B56C3-F157-420E-9C63-D66815B0454B}" type="slidenum">
              <a:rPr lang="en-US"/>
              <a:pPr/>
              <a:t>31</a:t>
            </a:fld>
            <a:endParaRPr lang="en-US"/>
          </a:p>
        </p:txBody>
      </p:sp>
      <p:sp>
        <p:nvSpPr>
          <p:cNvPr id="90115" name="Rectangle 2"/>
          <p:cNvSpPr>
            <a:spLocks noGrp="1" noChangeArrowheads="1"/>
          </p:cNvSpPr>
          <p:nvPr>
            <p:ph type="body" idx="1"/>
          </p:nvPr>
        </p:nvSpPr>
        <p:spPr>
          <a:noFill/>
          <a:ln/>
        </p:spPr>
        <p:txBody>
          <a:bodyPr lIns="92618" rIns="92618"/>
          <a:lstStyle/>
          <a:p>
            <a:r>
              <a:rPr lang="en-US" dirty="0" smtClean="0"/>
              <a:t>“The use of safer medical devices and equipment will prevent or minimize your exposure to bloodborne pathogens by eliminating, removing, or isolating the BBP hazard from the work area.  These include physical guards, barriers, environmental controls, or other devices.</a:t>
            </a:r>
          </a:p>
          <a:p>
            <a:r>
              <a:rPr lang="en-US" dirty="0" smtClean="0"/>
              <a:t>“An example of a physical guard is a sharps disposal container.  It must be closeable, puncture resistant, leak-proof, and labeled.</a:t>
            </a:r>
          </a:p>
          <a:p>
            <a:r>
              <a:rPr lang="en-US" dirty="0" smtClean="0"/>
              <a:t>“During use, place them as close as feasible to the immediate area where sharps are used or anticipated to be found, keep them upright, and don’t allow them to overfill.  Replace them regularly or sooner if necessary.</a:t>
            </a:r>
          </a:p>
          <a:p>
            <a:r>
              <a:rPr lang="en-US" dirty="0" smtClean="0"/>
              <a:t>“If they need to be replaced or moved somewhere else, close them securely before you move them and place them in a larger secondary container if leakage is possible.”</a:t>
            </a:r>
          </a:p>
        </p:txBody>
      </p:sp>
      <p:sp>
        <p:nvSpPr>
          <p:cNvPr id="90116"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5"/>
          </p:nvPr>
        </p:nvSpPr>
        <p:spPr>
          <a:noFill/>
        </p:spPr>
        <p:txBody>
          <a:bodyPr/>
          <a:lstStyle/>
          <a:p>
            <a:r>
              <a:rPr lang="en-US"/>
              <a:t>Page </a:t>
            </a:r>
            <a:fld id="{BC7181D8-29E8-4777-8389-5DD23ABCDC33}" type="slidenum">
              <a:rPr lang="en-US"/>
              <a:pPr/>
              <a:t>32</a:t>
            </a:fld>
            <a:endParaRPr lang="en-US"/>
          </a:p>
        </p:txBody>
      </p:sp>
      <p:sp>
        <p:nvSpPr>
          <p:cNvPr id="91139" name="Rectangle 2"/>
          <p:cNvSpPr>
            <a:spLocks noGrp="1" noChangeArrowheads="1"/>
          </p:cNvSpPr>
          <p:nvPr>
            <p:ph type="body" idx="1"/>
          </p:nvPr>
        </p:nvSpPr>
        <p:spPr>
          <a:noFill/>
          <a:ln/>
        </p:spPr>
        <p:txBody>
          <a:bodyPr lIns="92618" rIns="92618"/>
          <a:lstStyle/>
          <a:p>
            <a:r>
              <a:rPr lang="en-US" dirty="0" smtClean="0"/>
              <a:t>“Barriers protect you by providing a shield between you and an action that could cause an aerosol or splatter.  This slide shows two types of shields.</a:t>
            </a:r>
          </a:p>
          <a:p>
            <a:r>
              <a:rPr lang="en-US" dirty="0" smtClean="0"/>
              <a:t>“On the left is a simple, clear plastic panel that is formed to stand on its own and to provide a barrier between the activity of opening </a:t>
            </a:r>
            <a:r>
              <a:rPr lang="en-US" dirty="0" err="1" smtClean="0"/>
              <a:t>vacutainer</a:t>
            </a:r>
            <a:r>
              <a:rPr lang="en-US" dirty="0" smtClean="0"/>
              <a:t> tubes that contain blood.</a:t>
            </a:r>
          </a:p>
          <a:p>
            <a:r>
              <a:rPr lang="en-US" dirty="0" smtClean="0"/>
              <a:t>“The other protective device is a shield over the opening of a centrifuge.  This will help prevent splashing and splattering of material if a centrifuge tube breaks and loses its contents.”</a:t>
            </a:r>
          </a:p>
        </p:txBody>
      </p:sp>
      <p:sp>
        <p:nvSpPr>
          <p:cNvPr id="91140"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p:spPr>
        <p:txBody>
          <a:bodyPr/>
          <a:lstStyle/>
          <a:p>
            <a:r>
              <a:rPr lang="en-US"/>
              <a:t>Page </a:t>
            </a:r>
            <a:fld id="{9F242275-19C3-4580-BB1E-5A7EA15AE4FD}" type="slidenum">
              <a:rPr lang="en-US"/>
              <a:pPr/>
              <a:t>33</a:t>
            </a:fld>
            <a:endParaRPr lang="en-US"/>
          </a:p>
        </p:txBody>
      </p:sp>
      <p:sp>
        <p:nvSpPr>
          <p:cNvPr id="92163" name="Rectangle 2"/>
          <p:cNvSpPr>
            <a:spLocks noGrp="1" noChangeArrowheads="1"/>
          </p:cNvSpPr>
          <p:nvPr>
            <p:ph type="body" idx="1"/>
          </p:nvPr>
        </p:nvSpPr>
        <p:spPr>
          <a:noFill/>
          <a:ln/>
        </p:spPr>
        <p:txBody>
          <a:bodyPr lIns="92618" rIns="92618"/>
          <a:lstStyle/>
          <a:p>
            <a:r>
              <a:rPr lang="en-US" smtClean="0"/>
              <a:t>“An environmental control may include a biological safety cabinet which combines ventilation control and a barrier.”</a:t>
            </a:r>
          </a:p>
        </p:txBody>
      </p:sp>
      <p:sp>
        <p:nvSpPr>
          <p:cNvPr id="92164"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p:spPr>
        <p:txBody>
          <a:bodyPr/>
          <a:lstStyle/>
          <a:p>
            <a:r>
              <a:rPr lang="en-US"/>
              <a:t>Page </a:t>
            </a:r>
            <a:fld id="{A2E8F4C7-E3EC-495A-98E4-7E0C0A23D737}" type="slidenum">
              <a:rPr lang="en-US"/>
              <a:pPr/>
              <a:t>34</a:t>
            </a:fld>
            <a:endParaRPr lang="en-US"/>
          </a:p>
        </p:txBody>
      </p:sp>
      <p:sp>
        <p:nvSpPr>
          <p:cNvPr id="93187" name="Rectangle 2"/>
          <p:cNvSpPr>
            <a:spLocks noGrp="1" noChangeArrowheads="1"/>
          </p:cNvSpPr>
          <p:nvPr>
            <p:ph type="body" idx="1"/>
          </p:nvPr>
        </p:nvSpPr>
        <p:spPr>
          <a:noFill/>
          <a:ln/>
        </p:spPr>
        <p:txBody>
          <a:bodyPr lIns="92618" rIns="92618"/>
          <a:lstStyle/>
          <a:p>
            <a:r>
              <a:rPr lang="en-US" dirty="0" smtClean="0"/>
              <a:t>“</a:t>
            </a:r>
            <a:r>
              <a:rPr lang="en-US" dirty="0" smtClean="0">
                <a:cs typeface="Arial" pitchFamily="34" charset="0"/>
              </a:rPr>
              <a:t>Safer medical devices have been developed to help prevent needle-stick injuries. </a:t>
            </a:r>
            <a:r>
              <a:rPr lang="en-US" dirty="0" smtClean="0"/>
              <a:t> They </a:t>
            </a:r>
            <a:r>
              <a:rPr lang="en-US" u="sng" dirty="0" smtClean="0"/>
              <a:t>must be used</a:t>
            </a:r>
            <a:r>
              <a:rPr lang="en-US" dirty="0" smtClean="0"/>
              <a:t> where they can prevent or minimize occupational exposure to BBPs.  Examples of safer medical devices may include</a:t>
            </a:r>
          </a:p>
          <a:p>
            <a:pPr>
              <a:spcAft>
                <a:spcPct val="5000"/>
              </a:spcAft>
              <a:buFontTx/>
              <a:buChar char="•"/>
            </a:pPr>
            <a:r>
              <a:rPr lang="en-US" dirty="0" smtClean="0"/>
              <a:t>“Sharps with engineered sharps injury protections, or SESIP.  These are non-needle sharps or needle devices that have a built-in safety feature or mechanism that reduces the risk of an exposure incident, e.g., </a:t>
            </a:r>
            <a:r>
              <a:rPr lang="en-US" dirty="0" smtClean="0">
                <a:cs typeface="Times New Roman" pitchFamily="18" charset="0"/>
              </a:rPr>
              <a:t>syringes with a hinged or sliding sheath that shields the attached needle after use</a:t>
            </a:r>
            <a:r>
              <a:rPr lang="en-US" dirty="0" smtClean="0"/>
              <a:t>; </a:t>
            </a:r>
            <a:r>
              <a:rPr lang="en-US" dirty="0" smtClean="0">
                <a:cs typeface="Times New Roman" pitchFamily="18" charset="0"/>
              </a:rPr>
              <a:t>needles that retract into a syringe after use.</a:t>
            </a:r>
            <a:endParaRPr lang="en-US" dirty="0" smtClean="0"/>
          </a:p>
          <a:p>
            <a:pPr>
              <a:spcAft>
                <a:spcPct val="5000"/>
              </a:spcAft>
              <a:buFontTx/>
              <a:buChar char="•"/>
            </a:pPr>
            <a:r>
              <a:rPr lang="en-US" dirty="0" smtClean="0"/>
              <a:t>“Self-blunting needles: after the final use, a blunt internal hub is activated by forward pressure of the vacuum tube, blunting the needle before it is removed.</a:t>
            </a:r>
          </a:p>
          <a:p>
            <a:pPr>
              <a:spcAft>
                <a:spcPct val="5000"/>
              </a:spcAft>
              <a:buFontTx/>
              <a:buNone/>
            </a:pPr>
            <a:endParaRPr lang="en-US" dirty="0" smtClean="0"/>
          </a:p>
          <a:p>
            <a:pPr>
              <a:spcAft>
                <a:spcPct val="5000"/>
              </a:spcAft>
            </a:pPr>
            <a:endParaRPr lang="en-US" dirty="0" smtClean="0"/>
          </a:p>
          <a:p>
            <a:pPr>
              <a:spcAft>
                <a:spcPct val="5000"/>
              </a:spcAft>
            </a:pPr>
            <a:r>
              <a:rPr lang="en-US" i="1" dirty="0" smtClean="0"/>
              <a:t>(It is the employer’s responsibility to keep up to date on feasible and newer devices that prevent </a:t>
            </a:r>
            <a:r>
              <a:rPr lang="en-US" i="1" dirty="0" err="1" smtClean="0"/>
              <a:t>needlesticks</a:t>
            </a:r>
            <a:r>
              <a:rPr lang="en-US" i="1" dirty="0" smtClean="0"/>
              <a:t> and other injuries to reduce the risk to employees. </a:t>
            </a:r>
            <a:r>
              <a:rPr lang="en-US" i="1" dirty="0" smtClean="0">
                <a:solidFill>
                  <a:schemeClr val="hlink"/>
                </a:solidFill>
                <a:cs typeface="Times New Roman" pitchFamily="18" charset="0"/>
              </a:rPr>
              <a:t>Additional Information About Safety Devices Available At… </a:t>
            </a:r>
          </a:p>
          <a:p>
            <a:pPr>
              <a:spcAft>
                <a:spcPct val="5000"/>
              </a:spcAft>
            </a:pPr>
            <a:r>
              <a:rPr lang="en-US" sz="1000" i="1" dirty="0" smtClean="0">
                <a:solidFill>
                  <a:schemeClr val="hlink"/>
                </a:solidFill>
                <a:cs typeface="Times New Roman" pitchFamily="18" charset="0"/>
                <a:hlinkClick r:id="rId3"/>
              </a:rPr>
              <a:t>http://www.cdc.gov/niosh/topics/bbp/#prevent  </a:t>
            </a:r>
          </a:p>
          <a:p>
            <a:pPr>
              <a:spcAft>
                <a:spcPct val="5000"/>
              </a:spcAft>
            </a:pPr>
            <a:endParaRPr lang="en-US" sz="1000" i="1" dirty="0" smtClean="0">
              <a:solidFill>
                <a:schemeClr val="hlink"/>
              </a:solidFill>
              <a:cs typeface="Times New Roman" pitchFamily="18" charset="0"/>
              <a:hlinkClick r:id="rId3"/>
            </a:endParaRPr>
          </a:p>
          <a:p>
            <a:pPr>
              <a:lnSpc>
                <a:spcPct val="85000"/>
              </a:lnSpc>
              <a:spcAft>
                <a:spcPct val="0"/>
              </a:spcAft>
            </a:pPr>
            <a:r>
              <a:rPr lang="en-US" sz="1000" dirty="0" smtClean="0"/>
              <a:t>[</a:t>
            </a:r>
            <a:r>
              <a:rPr lang="en-US" sz="1000" i="1" dirty="0" smtClean="0"/>
              <a:t>Device drawings courtesy of International Health Care Worker Safety Center, University of Virginia</a:t>
            </a:r>
            <a:r>
              <a:rPr lang="en-US" sz="1000" dirty="0" smtClean="0"/>
              <a:t>]</a:t>
            </a:r>
            <a:endParaRPr lang="en-US" sz="1000" i="1" dirty="0" smtClean="0">
              <a:solidFill>
                <a:schemeClr val="hlink"/>
              </a:solidFill>
            </a:endParaRPr>
          </a:p>
          <a:p>
            <a:pPr>
              <a:spcAft>
                <a:spcPct val="5000"/>
              </a:spcAft>
            </a:pPr>
            <a:endParaRPr lang="en-US" sz="1000" dirty="0" smtClean="0"/>
          </a:p>
        </p:txBody>
      </p:sp>
      <p:sp>
        <p:nvSpPr>
          <p:cNvPr id="93188" name="Rectangle 3"/>
          <p:cNvSpPr>
            <a:spLocks noGrp="1" noRot="1" noChangeAspect="1" noChangeArrowheads="1" noTextEdit="1"/>
          </p:cNvSpPr>
          <p:nvPr>
            <p:ph type="sldImg"/>
          </p:nvPr>
        </p:nvSpPr>
        <p:spPr>
          <a:xfrm>
            <a:off x="819150" y="692150"/>
            <a:ext cx="5194300" cy="3462338"/>
          </a:xfrm>
          <a:ln cap="flat"/>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p:spPr>
        <p:txBody>
          <a:bodyPr/>
          <a:lstStyle/>
          <a:p>
            <a:r>
              <a:rPr lang="en-US"/>
              <a:t>Page </a:t>
            </a:r>
            <a:fld id="{09A64724-AD79-40FD-A3CC-A8B38D466CD8}" type="slidenum">
              <a:rPr lang="en-US"/>
              <a:pPr/>
              <a:t>35</a:t>
            </a:fld>
            <a:endParaRPr lang="en-US"/>
          </a:p>
        </p:txBody>
      </p:sp>
      <p:sp>
        <p:nvSpPr>
          <p:cNvPr id="94211" name="Rectangle 2"/>
          <p:cNvSpPr>
            <a:spLocks noGrp="1" noChangeArrowheads="1"/>
          </p:cNvSpPr>
          <p:nvPr>
            <p:ph type="body" idx="1"/>
          </p:nvPr>
        </p:nvSpPr>
        <p:spPr>
          <a:noFill/>
          <a:ln/>
        </p:spPr>
        <p:txBody>
          <a:bodyPr lIns="92618" rIns="92618"/>
          <a:lstStyle/>
          <a:p>
            <a:r>
              <a:rPr lang="en-US" dirty="0" smtClean="0"/>
              <a:t>“Safe work practices are steps, procedures, or ways in which a job or task can be done more safely to minimize any exposure to blood or OPIM.</a:t>
            </a:r>
          </a:p>
          <a:p>
            <a:r>
              <a:rPr lang="en-US" i="1" dirty="0" smtClean="0"/>
              <a:t>(Work practices must be </a:t>
            </a:r>
            <a:r>
              <a:rPr lang="en-US" i="1" u="sng" dirty="0" smtClean="0"/>
              <a:t>specific</a:t>
            </a:r>
            <a:r>
              <a:rPr lang="en-US" i="1" dirty="0" smtClean="0"/>
              <a:t> to each workplace and sets of procedures.  Do not use generic language.  There must be enough </a:t>
            </a:r>
            <a:r>
              <a:rPr lang="en-US" i="1" u="sng" dirty="0" smtClean="0"/>
              <a:t>specific directions</a:t>
            </a:r>
            <a:r>
              <a:rPr lang="en-US" i="1" dirty="0" smtClean="0"/>
              <a:t> with different sorts of procedures to ensure uniformity.  Every single procedure may not need a separate set of directions; you can </a:t>
            </a:r>
            <a:r>
              <a:rPr lang="en-US" i="1" u="sng" dirty="0" smtClean="0"/>
              <a:t>combine similar tasks</a:t>
            </a:r>
            <a:r>
              <a:rPr lang="en-US" i="1" dirty="0" smtClean="0"/>
              <a:t>.)</a:t>
            </a:r>
          </a:p>
        </p:txBody>
      </p:sp>
      <p:sp>
        <p:nvSpPr>
          <p:cNvPr id="94212"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p:spPr>
        <p:txBody>
          <a:bodyPr/>
          <a:lstStyle/>
          <a:p>
            <a:r>
              <a:rPr lang="en-US"/>
              <a:t>Page </a:t>
            </a:r>
            <a:fld id="{2F2DC22B-4C89-4A69-877D-D8B9E3815A12}" type="slidenum">
              <a:rPr lang="en-US"/>
              <a:pPr/>
              <a:t>36</a:t>
            </a:fld>
            <a:endParaRPr lang="en-US"/>
          </a:p>
        </p:txBody>
      </p:sp>
      <p:sp>
        <p:nvSpPr>
          <p:cNvPr id="95235" name="Rectangle 2"/>
          <p:cNvSpPr>
            <a:spLocks noGrp="1" noChangeArrowheads="1"/>
          </p:cNvSpPr>
          <p:nvPr>
            <p:ph type="body" idx="1"/>
          </p:nvPr>
        </p:nvSpPr>
        <p:spPr>
          <a:noFill/>
          <a:ln/>
        </p:spPr>
        <p:txBody>
          <a:bodyPr lIns="92618" rIns="92618"/>
          <a:lstStyle/>
          <a:p>
            <a:pPr>
              <a:spcAft>
                <a:spcPct val="5000"/>
              </a:spcAft>
            </a:pPr>
            <a:r>
              <a:rPr lang="en-US" i="1" dirty="0" smtClean="0"/>
              <a:t>(Note: If</a:t>
            </a:r>
            <a:r>
              <a:rPr lang="en-US" i="1" dirty="0" smtClean="0">
                <a:cs typeface="Times New Roman" pitchFamily="18" charset="0"/>
              </a:rPr>
              <a:t> </a:t>
            </a:r>
            <a:r>
              <a:rPr lang="en-US" i="1" dirty="0" err="1" smtClean="0">
                <a:cs typeface="Times New Roman" pitchFamily="18" charset="0"/>
              </a:rPr>
              <a:t>handwashing</a:t>
            </a:r>
            <a:r>
              <a:rPr lang="en-US" i="1" dirty="0" smtClean="0">
                <a:cs typeface="Times New Roman" pitchFamily="18" charset="0"/>
              </a:rPr>
              <a:t> facilities are not possible or immediately available, waterless antiseptic hand cleanser and towels or </a:t>
            </a:r>
            <a:r>
              <a:rPr lang="en-US" i="1" dirty="0" err="1" smtClean="0">
                <a:cs typeface="Times New Roman" pitchFamily="18" charset="0"/>
              </a:rPr>
              <a:t>towelettes</a:t>
            </a:r>
            <a:r>
              <a:rPr lang="en-US" i="1" dirty="0" smtClean="0">
                <a:cs typeface="Times New Roman" pitchFamily="18" charset="0"/>
              </a:rPr>
              <a:t> must be available. </a:t>
            </a:r>
            <a:r>
              <a:rPr lang="en-US" i="1" dirty="0" smtClean="0"/>
              <a:t> </a:t>
            </a:r>
            <a:r>
              <a:rPr lang="en-US" i="1" dirty="0" smtClean="0">
                <a:cs typeface="Times New Roman" pitchFamily="18" charset="0"/>
              </a:rPr>
              <a:t>When hands are visibly contaminated</a:t>
            </a:r>
            <a:r>
              <a:rPr lang="en-US" i="1" dirty="0" smtClean="0"/>
              <a:t>, f</a:t>
            </a:r>
            <a:r>
              <a:rPr lang="en-US" i="1" dirty="0" smtClean="0">
                <a:cs typeface="Times New Roman" pitchFamily="18" charset="0"/>
              </a:rPr>
              <a:t>ollow with washing using soap and water as soon as possible.)</a:t>
            </a:r>
          </a:p>
        </p:txBody>
      </p:sp>
      <p:sp>
        <p:nvSpPr>
          <p:cNvPr id="95236"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p:spPr>
        <p:txBody>
          <a:bodyPr/>
          <a:lstStyle/>
          <a:p>
            <a:r>
              <a:rPr lang="en-US"/>
              <a:t>Page </a:t>
            </a:r>
            <a:fld id="{F5C324AF-27B0-4478-8044-B7A3E01F7069}" type="slidenum">
              <a:rPr lang="en-US"/>
              <a:pPr/>
              <a:t>37</a:t>
            </a:fld>
            <a:endParaRPr lang="en-US"/>
          </a:p>
        </p:txBody>
      </p:sp>
      <p:sp>
        <p:nvSpPr>
          <p:cNvPr id="96259" name="Rectangle 2"/>
          <p:cNvSpPr>
            <a:spLocks noGrp="1" noChangeArrowheads="1"/>
          </p:cNvSpPr>
          <p:nvPr>
            <p:ph type="body" idx="1"/>
          </p:nvPr>
        </p:nvSpPr>
        <p:spPr>
          <a:noFill/>
          <a:ln/>
        </p:spPr>
        <p:txBody>
          <a:bodyPr lIns="92618" rIns="92618"/>
          <a:lstStyle/>
          <a:p>
            <a:pPr>
              <a:spcAft>
                <a:spcPct val="5000"/>
              </a:spcAft>
            </a:pPr>
            <a:endParaRPr lang="en-US" smtClean="0"/>
          </a:p>
        </p:txBody>
      </p:sp>
      <p:sp>
        <p:nvSpPr>
          <p:cNvPr id="96260"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a:noFill/>
        </p:spPr>
        <p:txBody>
          <a:bodyPr/>
          <a:lstStyle/>
          <a:p>
            <a:r>
              <a:rPr lang="en-US"/>
              <a:t>Page </a:t>
            </a:r>
            <a:fld id="{F8E1F3B3-A5A1-41B0-BAD6-84BD8207C594}" type="slidenum">
              <a:rPr lang="en-US"/>
              <a:pPr/>
              <a:t>38</a:t>
            </a:fld>
            <a:endParaRPr lang="en-US"/>
          </a:p>
        </p:txBody>
      </p:sp>
      <p:sp>
        <p:nvSpPr>
          <p:cNvPr id="97283" name="Rectangle 2"/>
          <p:cNvSpPr>
            <a:spLocks noGrp="1" noChangeArrowheads="1"/>
          </p:cNvSpPr>
          <p:nvPr>
            <p:ph type="body" idx="1"/>
          </p:nvPr>
        </p:nvSpPr>
        <p:spPr>
          <a:noFill/>
          <a:ln/>
        </p:spPr>
        <p:txBody>
          <a:bodyPr lIns="92618" rIns="92618"/>
          <a:lstStyle/>
          <a:p>
            <a:pPr>
              <a:spcAft>
                <a:spcPct val="5000"/>
              </a:spcAft>
            </a:pPr>
            <a:endParaRPr lang="en-US" smtClean="0"/>
          </a:p>
        </p:txBody>
      </p:sp>
      <p:sp>
        <p:nvSpPr>
          <p:cNvPr id="97284"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Grp="1" noChangeArrowheads="1"/>
          </p:cNvSpPr>
          <p:nvPr>
            <p:ph type="sldNum" sz="quarter" idx="5"/>
          </p:nvPr>
        </p:nvSpPr>
        <p:spPr>
          <a:noFill/>
        </p:spPr>
        <p:txBody>
          <a:bodyPr/>
          <a:lstStyle/>
          <a:p>
            <a:r>
              <a:rPr lang="en-US"/>
              <a:t>Page </a:t>
            </a:r>
            <a:fld id="{CD186E08-1895-4FF7-844C-4D5C1D819BB0}" type="slidenum">
              <a:rPr lang="en-US"/>
              <a:pPr/>
              <a:t>39</a:t>
            </a:fld>
            <a:endParaRPr lang="en-US"/>
          </a:p>
        </p:txBody>
      </p:sp>
      <p:sp>
        <p:nvSpPr>
          <p:cNvPr id="98307" name="Rectangle 2"/>
          <p:cNvSpPr>
            <a:spLocks noGrp="1" noChangeArrowheads="1"/>
          </p:cNvSpPr>
          <p:nvPr>
            <p:ph type="body" idx="1"/>
          </p:nvPr>
        </p:nvSpPr>
        <p:spPr>
          <a:noFill/>
          <a:ln/>
        </p:spPr>
        <p:txBody>
          <a:bodyPr lIns="92618" rIns="92618"/>
          <a:lstStyle/>
          <a:p>
            <a:endParaRPr lang="en-US" i="1" smtClean="0"/>
          </a:p>
        </p:txBody>
      </p:sp>
      <p:sp>
        <p:nvSpPr>
          <p:cNvPr id="98308"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type="sldNum" sz="quarter" idx="5"/>
          </p:nvPr>
        </p:nvSpPr>
        <p:spPr>
          <a:noFill/>
        </p:spPr>
        <p:txBody>
          <a:bodyPr/>
          <a:lstStyle/>
          <a:p>
            <a:r>
              <a:rPr lang="en-US"/>
              <a:t>Page </a:t>
            </a:r>
            <a:fld id="{1479E8BF-D28A-42A7-A396-74FF8AF78260}" type="slidenum">
              <a:rPr lang="en-US"/>
              <a:pPr/>
              <a:t>40</a:t>
            </a:fld>
            <a:endParaRPr lang="en-US"/>
          </a:p>
        </p:txBody>
      </p:sp>
      <p:sp>
        <p:nvSpPr>
          <p:cNvPr id="99331" name="Rectangle 2"/>
          <p:cNvSpPr>
            <a:spLocks noGrp="1" noChangeArrowheads="1"/>
          </p:cNvSpPr>
          <p:nvPr>
            <p:ph type="body" idx="1"/>
          </p:nvPr>
        </p:nvSpPr>
        <p:spPr>
          <a:noFill/>
          <a:ln/>
        </p:spPr>
        <p:txBody>
          <a:bodyPr lIns="92618" rIns="92618"/>
          <a:lstStyle/>
          <a:p>
            <a:r>
              <a:rPr lang="en-US" dirty="0" smtClean="0"/>
              <a:t>“When equipment, safer devices, and safe work practices do not eliminate exposure, the use of personal protective equipment, or PPE, is required.  PPE that is “appropriate” will not permit </a:t>
            </a:r>
            <a:r>
              <a:rPr lang="en-US" dirty="0" smtClean="0">
                <a:cs typeface="Times New Roman" pitchFamily="18" charset="0"/>
              </a:rPr>
              <a:t>blood or other OPIM to pass through or reach your clothes, skin, eyes, mouth, or other mucous membranes.</a:t>
            </a:r>
            <a:endParaRPr lang="en-US" dirty="0" smtClean="0"/>
          </a:p>
          <a:p>
            <a:r>
              <a:rPr lang="en-US" dirty="0" smtClean="0"/>
              <a:t>“We provide you with these PPE at no cost:</a:t>
            </a:r>
          </a:p>
          <a:p>
            <a:r>
              <a:rPr lang="en-US" i="0" dirty="0" smtClean="0">
                <a:cs typeface="Times New Roman" pitchFamily="18" charset="0"/>
              </a:rPr>
              <a:t>The</a:t>
            </a:r>
            <a:r>
              <a:rPr lang="en-US" i="0" baseline="0" dirty="0" smtClean="0">
                <a:cs typeface="Times New Roman" pitchFamily="18" charset="0"/>
              </a:rPr>
              <a:t> PI/supervisor</a:t>
            </a:r>
            <a:r>
              <a:rPr lang="en-US" i="1" dirty="0" smtClean="0">
                <a:cs typeface="Times New Roman" pitchFamily="18" charset="0"/>
              </a:rPr>
              <a:t> </a:t>
            </a:r>
            <a:r>
              <a:rPr lang="en-US" dirty="0" smtClean="0">
                <a:cs typeface="Times New Roman" pitchFamily="18" charset="0"/>
              </a:rPr>
              <a:t>is responsible for maintaining supplies and providing PPE.  See PI/supervisor</a:t>
            </a:r>
            <a:r>
              <a:rPr lang="en-US" baseline="0" dirty="0" smtClean="0">
                <a:cs typeface="Times New Roman" pitchFamily="18" charset="0"/>
              </a:rPr>
              <a:t> </a:t>
            </a:r>
            <a:r>
              <a:rPr lang="en-US" dirty="0" smtClean="0">
                <a:cs typeface="Times New Roman" pitchFamily="18" charset="0"/>
              </a:rPr>
              <a:t>if you need PPE or have any concerns regarding PPE types, use, sizes, etc.</a:t>
            </a:r>
          </a:p>
          <a:p>
            <a:r>
              <a:rPr lang="en-US" dirty="0" smtClean="0">
                <a:cs typeface="Arial" pitchFamily="34" charset="0"/>
              </a:rPr>
              <a:t>“Make sure you remove all PPE before leaving the work area.  Remove contaminated PPE carefully as to avoid contact with contaminated PPE surfaces and dispose in the designated containers. </a:t>
            </a:r>
            <a:endParaRPr lang="en-US" i="1" dirty="0" smtClean="0">
              <a:cs typeface="Arial" pitchFamily="34" charset="0"/>
            </a:endParaRPr>
          </a:p>
          <a:p>
            <a:pPr>
              <a:spcAft>
                <a:spcPct val="0"/>
              </a:spcAft>
            </a:pPr>
            <a:endParaRPr lang="en-US" i="1" dirty="0" smtClean="0"/>
          </a:p>
        </p:txBody>
      </p:sp>
      <p:sp>
        <p:nvSpPr>
          <p:cNvPr id="99332"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a:noFill/>
        </p:spPr>
        <p:txBody>
          <a:bodyPr/>
          <a:lstStyle/>
          <a:p>
            <a:r>
              <a:rPr lang="en-US" dirty="0"/>
              <a:t>Page </a:t>
            </a:r>
            <a:fld id="{0A2E1664-F24B-4C0F-9685-2D161363A054}" type="slidenum">
              <a:rPr lang="en-US"/>
              <a:pPr/>
              <a:t>5</a:t>
            </a:fld>
            <a:endParaRPr lang="en-US" dirty="0"/>
          </a:p>
        </p:txBody>
      </p:sp>
      <p:sp>
        <p:nvSpPr>
          <p:cNvPr id="63491" name="Rectangle 2"/>
          <p:cNvSpPr>
            <a:spLocks noGrp="1" noRot="1" noChangeAspect="1" noChangeArrowheads="1" noTextEdit="1"/>
          </p:cNvSpPr>
          <p:nvPr>
            <p:ph type="sldImg"/>
          </p:nvPr>
        </p:nvSpPr>
        <p:spPr>
          <a:xfrm>
            <a:off x="830263" y="709613"/>
            <a:ext cx="5199062" cy="3465512"/>
          </a:xfrm>
          <a:solidFill>
            <a:srgbClr val="FFFFFF"/>
          </a:solidFill>
          <a:ln/>
        </p:spPr>
      </p:sp>
      <p:sp>
        <p:nvSpPr>
          <p:cNvPr id="63492" name="Rectangle 3"/>
          <p:cNvSpPr>
            <a:spLocks noGrp="1" noChangeArrowheads="1"/>
          </p:cNvSpPr>
          <p:nvPr>
            <p:ph type="body" idx="1"/>
          </p:nvPr>
        </p:nvSpPr>
        <p:spPr>
          <a:solidFill>
            <a:srgbClr val="FFFFFF"/>
          </a:solidFill>
          <a:ln/>
        </p:spPr>
        <p:txBody>
          <a:bodyPr lIns="91979" tIns="45989" rIns="91979" bIns="45989"/>
          <a:lstStyle/>
          <a:p>
            <a:r>
              <a:rPr lang="en-US" dirty="0" smtClean="0"/>
              <a:t>“Microorganisms that cause diseases are generally referred to as pathogens.  The</a:t>
            </a:r>
            <a:r>
              <a:rPr lang="en-US" baseline="0" dirty="0" smtClean="0"/>
              <a:t> microorganism</a:t>
            </a:r>
            <a:r>
              <a:rPr lang="en-US" dirty="0" smtClean="0"/>
              <a:t> generally associated</a:t>
            </a:r>
            <a:r>
              <a:rPr lang="en-US" baseline="0" dirty="0" smtClean="0"/>
              <a:t> with bloodborne pathogen disease are viruses</a:t>
            </a:r>
            <a:r>
              <a:rPr lang="en-US" dirty="0" smtClean="0"/>
              <a:t>:</a:t>
            </a:r>
          </a:p>
          <a:p>
            <a:pPr>
              <a:buFontTx/>
              <a:buChar char="•"/>
            </a:pPr>
            <a:r>
              <a:rPr lang="en-US" dirty="0" smtClean="0"/>
              <a:t>“Viruses: Are extremely small infectious agents that are basically packages of genetic material.  They can reproduce only within cells of living hosts by taking over and forcing the host cells to reproduce the virus. Some examples of illnesses they cause include AIDS (caused by HIV); Hepatitis B; a variety of colds and </a:t>
            </a:r>
            <a:r>
              <a:rPr lang="en-US" dirty="0" err="1" smtClean="0"/>
              <a:t>flus</a:t>
            </a:r>
            <a:r>
              <a:rPr lang="en-US" dirty="0" smtClean="0"/>
              <a:t>; and Herpes. </a:t>
            </a:r>
          </a:p>
          <a:p>
            <a:pPr>
              <a:buFontTx/>
              <a:buNone/>
            </a:pP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a:noFill/>
        </p:spPr>
        <p:txBody>
          <a:bodyPr/>
          <a:lstStyle/>
          <a:p>
            <a:r>
              <a:rPr lang="en-US"/>
              <a:t>Page </a:t>
            </a:r>
            <a:fld id="{4E46EFEE-54F9-4BB1-A247-F43CDAC6EF79}" type="slidenum">
              <a:rPr lang="en-US"/>
              <a:pPr/>
              <a:t>41</a:t>
            </a:fld>
            <a:endParaRPr lang="en-US"/>
          </a:p>
        </p:txBody>
      </p:sp>
      <p:sp>
        <p:nvSpPr>
          <p:cNvPr id="100355" name="Rectangle 2"/>
          <p:cNvSpPr>
            <a:spLocks noGrp="1" noChangeArrowheads="1"/>
          </p:cNvSpPr>
          <p:nvPr>
            <p:ph type="body" idx="1"/>
          </p:nvPr>
        </p:nvSpPr>
        <p:spPr>
          <a:xfrm>
            <a:off x="190500" y="4416425"/>
            <a:ext cx="6286500" cy="4419600"/>
          </a:xfrm>
          <a:noFill/>
          <a:ln/>
        </p:spPr>
        <p:txBody>
          <a:bodyPr lIns="92618" rIns="92618"/>
          <a:lstStyle/>
          <a:p>
            <a:r>
              <a:rPr lang="en-US" dirty="0" smtClean="0"/>
              <a:t>“Make sure you remove your gloves safely and properly to avoid possible contact with blood or OPIM-contaminated gloves.</a:t>
            </a:r>
            <a:endParaRPr lang="en-US" i="1" dirty="0" smtClean="0"/>
          </a:p>
          <a:p>
            <a:pPr>
              <a:spcAft>
                <a:spcPct val="5000"/>
              </a:spcAft>
              <a:buFontTx/>
              <a:buNone/>
            </a:pPr>
            <a:endParaRPr lang="en-US" dirty="0" smtClean="0">
              <a:solidFill>
                <a:schemeClr val="hlink"/>
              </a:solidFill>
            </a:endParaRPr>
          </a:p>
        </p:txBody>
      </p:sp>
      <p:sp>
        <p:nvSpPr>
          <p:cNvPr id="100356"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sldNum" sz="quarter" idx="5"/>
          </p:nvPr>
        </p:nvSpPr>
        <p:spPr>
          <a:noFill/>
        </p:spPr>
        <p:txBody>
          <a:bodyPr/>
          <a:lstStyle/>
          <a:p>
            <a:r>
              <a:rPr lang="en-US"/>
              <a:t>Page </a:t>
            </a:r>
            <a:fld id="{2188007F-96AE-4AF3-9493-E22BE8C33598}" type="slidenum">
              <a:rPr lang="en-US"/>
              <a:pPr/>
              <a:t>43</a:t>
            </a:fld>
            <a:endParaRPr lang="en-US"/>
          </a:p>
        </p:txBody>
      </p:sp>
      <p:sp>
        <p:nvSpPr>
          <p:cNvPr id="101379" name="Rectangle 2"/>
          <p:cNvSpPr>
            <a:spLocks noGrp="1" noChangeArrowheads="1"/>
          </p:cNvSpPr>
          <p:nvPr>
            <p:ph type="body" idx="1"/>
          </p:nvPr>
        </p:nvSpPr>
        <p:spPr>
          <a:noFill/>
          <a:ln/>
        </p:spPr>
        <p:txBody>
          <a:bodyPr lIns="92618" rIns="92618"/>
          <a:lstStyle/>
          <a:p>
            <a:r>
              <a:rPr lang="en-US" i="1" dirty="0" smtClean="0"/>
              <a:t>“</a:t>
            </a:r>
            <a:r>
              <a:rPr lang="en-US" dirty="0" smtClean="0"/>
              <a:t>You must wear the personal protective equipment that is provided</a:t>
            </a:r>
            <a:r>
              <a:rPr lang="en-US" baseline="0" dirty="0" smtClean="0"/>
              <a:t> by your PI/supervisor.”</a:t>
            </a:r>
            <a:endParaRPr lang="en-US" dirty="0" smtClean="0"/>
          </a:p>
          <a:p>
            <a:r>
              <a:rPr lang="en-US" dirty="0" smtClean="0"/>
              <a:t>“Remove, as soon as feasible, your protective clothing if blood or other potentially infectious materials (OPIM) penetrate it.”</a:t>
            </a:r>
          </a:p>
          <a:p>
            <a:pPr>
              <a:spcAft>
                <a:spcPct val="25000"/>
              </a:spcAft>
            </a:pPr>
            <a:r>
              <a:rPr lang="en-US" dirty="0" smtClean="0">
                <a:solidFill>
                  <a:srgbClr val="000000"/>
                </a:solidFill>
                <a:cs typeface="Times New Roman" pitchFamily="18" charset="0"/>
              </a:rPr>
              <a:t>“We must launder contaminated articles.”</a:t>
            </a:r>
            <a:endParaRPr lang="en-US" i="1" dirty="0" smtClean="0"/>
          </a:p>
          <a:p>
            <a:r>
              <a:rPr lang="en-US" i="1" dirty="0" smtClean="0"/>
              <a:t>(The amount of protection will depend on the risk and degree of potential splash.  This requirement is performance-based.)</a:t>
            </a:r>
          </a:p>
        </p:txBody>
      </p:sp>
      <p:sp>
        <p:nvSpPr>
          <p:cNvPr id="101380"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5"/>
          </p:nvPr>
        </p:nvSpPr>
        <p:spPr>
          <a:noFill/>
        </p:spPr>
        <p:txBody>
          <a:bodyPr/>
          <a:lstStyle/>
          <a:p>
            <a:r>
              <a:rPr lang="en-US"/>
              <a:t>Page </a:t>
            </a:r>
            <a:fld id="{7A81C0A0-6BBB-49B8-B851-934115045BCD}" type="slidenum">
              <a:rPr lang="en-US"/>
              <a:pPr/>
              <a:t>44</a:t>
            </a:fld>
            <a:endParaRPr lang="en-US"/>
          </a:p>
        </p:txBody>
      </p:sp>
      <p:sp>
        <p:nvSpPr>
          <p:cNvPr id="102403" name="Rectangle 2"/>
          <p:cNvSpPr>
            <a:spLocks noGrp="1" noChangeArrowheads="1"/>
          </p:cNvSpPr>
          <p:nvPr>
            <p:ph type="body" idx="1"/>
          </p:nvPr>
        </p:nvSpPr>
        <p:spPr>
          <a:noFill/>
          <a:ln/>
        </p:spPr>
        <p:txBody>
          <a:bodyPr lIns="92618" rIns="92618"/>
          <a:lstStyle/>
          <a:p>
            <a:r>
              <a:rPr lang="en-US" smtClean="0">
                <a:cs typeface="Times New Roman" pitchFamily="18" charset="0"/>
              </a:rPr>
              <a:t>“Wear appropriate face and eye protection when splashes, sprays, spatters, or droplets of blood or OPIM pose a hazard to the eye, nose, or mouth.</a:t>
            </a:r>
          </a:p>
          <a:p>
            <a:r>
              <a:rPr lang="en-US" smtClean="0"/>
              <a:t>“Face shields would be needed if the risk and amount of potential splash or splatter to the face is substantial.  The skin as well as the eyes needs to be protected.</a:t>
            </a:r>
          </a:p>
          <a:p>
            <a:r>
              <a:rPr lang="en-US" smtClean="0"/>
              <a:t>“If the risk of splash is minimal, glasses with side shields might be adequate. </a:t>
            </a:r>
          </a:p>
          <a:p>
            <a:r>
              <a:rPr lang="en-US" smtClean="0"/>
              <a:t>“Splash goggles or the use of a mask in combination with an eye protection device may be required in higher risk situations.</a:t>
            </a:r>
          </a:p>
          <a:p>
            <a:endParaRPr lang="en-US" smtClean="0"/>
          </a:p>
        </p:txBody>
      </p:sp>
      <p:sp>
        <p:nvSpPr>
          <p:cNvPr id="102404"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Grp="1" noChangeArrowheads="1"/>
          </p:cNvSpPr>
          <p:nvPr>
            <p:ph type="sldNum" sz="quarter" idx="5"/>
          </p:nvPr>
        </p:nvSpPr>
        <p:spPr>
          <a:noFill/>
        </p:spPr>
        <p:txBody>
          <a:bodyPr/>
          <a:lstStyle/>
          <a:p>
            <a:r>
              <a:rPr lang="en-US"/>
              <a:t>Page </a:t>
            </a:r>
            <a:fld id="{E03E4248-D378-4B31-AB67-D11CBCE13645}" type="slidenum">
              <a:rPr lang="en-US"/>
              <a:pPr/>
              <a:t>45</a:t>
            </a:fld>
            <a:endParaRPr lang="en-US"/>
          </a:p>
        </p:txBody>
      </p:sp>
      <p:sp>
        <p:nvSpPr>
          <p:cNvPr id="103427" name="Rectangle 2"/>
          <p:cNvSpPr>
            <a:spLocks noGrp="1" noChangeArrowheads="1"/>
          </p:cNvSpPr>
          <p:nvPr>
            <p:ph type="body" idx="1"/>
          </p:nvPr>
        </p:nvSpPr>
        <p:spPr>
          <a:noFill/>
          <a:ln/>
        </p:spPr>
        <p:txBody>
          <a:bodyPr lIns="92618" rIns="92618"/>
          <a:lstStyle/>
          <a:p>
            <a:r>
              <a:rPr lang="en-US" smtClean="0"/>
              <a:t>“When administering CPR, use gloves and resuscitation devices, such as mouthpieces, resuscitation bags, pocket masks, microshields, overlay barrier, etc.”</a:t>
            </a:r>
          </a:p>
        </p:txBody>
      </p:sp>
      <p:sp>
        <p:nvSpPr>
          <p:cNvPr id="103428"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sldNum" sz="quarter" idx="5"/>
          </p:nvPr>
        </p:nvSpPr>
        <p:spPr>
          <a:noFill/>
        </p:spPr>
        <p:txBody>
          <a:bodyPr/>
          <a:lstStyle/>
          <a:p>
            <a:r>
              <a:rPr lang="en-US"/>
              <a:t>Page </a:t>
            </a:r>
            <a:fld id="{2AF3DE45-2EB1-442A-BEEE-6BEA5BF284B0}" type="slidenum">
              <a:rPr lang="en-US"/>
              <a:pPr/>
              <a:t>46</a:t>
            </a:fld>
            <a:endParaRPr lang="en-US"/>
          </a:p>
        </p:txBody>
      </p:sp>
      <p:sp>
        <p:nvSpPr>
          <p:cNvPr id="104451" name="Rectangle 2"/>
          <p:cNvSpPr>
            <a:spLocks noGrp="1" noChangeArrowheads="1"/>
          </p:cNvSpPr>
          <p:nvPr>
            <p:ph type="body" idx="1"/>
          </p:nvPr>
        </p:nvSpPr>
        <p:spPr>
          <a:noFill/>
          <a:ln/>
        </p:spPr>
        <p:txBody>
          <a:bodyPr lIns="92618" rIns="92618"/>
          <a:lstStyle/>
          <a:p>
            <a:r>
              <a:rPr lang="en-US" dirty="0" smtClean="0"/>
              <a:t>“All work areas are to be maintained in a clean and sanitary condition.</a:t>
            </a:r>
          </a:p>
          <a:p>
            <a:r>
              <a:rPr lang="en-US" dirty="0" smtClean="0"/>
              <a:t>“A written schedule and detailed procedures for cleaning and decontamination shall</a:t>
            </a:r>
            <a:r>
              <a:rPr lang="en-US" baseline="0" dirty="0" smtClean="0"/>
              <a:t> be provided.</a:t>
            </a:r>
            <a:r>
              <a:rPr lang="en-US" i="1" dirty="0" smtClean="0"/>
              <a:t>”</a:t>
            </a:r>
            <a:endParaRPr lang="en-US" dirty="0" smtClean="0"/>
          </a:p>
          <a:p>
            <a:r>
              <a:rPr lang="en-US" dirty="0" smtClean="0">
                <a:cs typeface="Arial" pitchFamily="34" charset="0"/>
              </a:rPr>
              <a:t>“Decontaminate all work surfaces with the appropriate disinfectant after completion of procedures, when surfaces are contaminated, and at the end of each work shift.</a:t>
            </a:r>
            <a:br>
              <a:rPr lang="en-US" dirty="0" smtClean="0">
                <a:cs typeface="Arial" pitchFamily="34" charset="0"/>
              </a:rPr>
            </a:br>
            <a:r>
              <a:rPr lang="en-US" dirty="0" smtClean="0"/>
              <a:t>The appropriate disinfectant is an *EPA-approved </a:t>
            </a:r>
            <a:r>
              <a:rPr lang="en-US" dirty="0" err="1" smtClean="0"/>
              <a:t>tuberculocidal</a:t>
            </a:r>
            <a:r>
              <a:rPr lang="en-US" dirty="0" smtClean="0"/>
              <a:t> or HIV/HBV-effective disinfectant, or a diluted (1:10 for spills, 1:100 for routine cleaning) bleach solution </a:t>
            </a:r>
            <a:r>
              <a:rPr lang="en-US" u="sng" dirty="0" smtClean="0"/>
              <a:t>made daily</a:t>
            </a:r>
            <a:r>
              <a:rPr lang="en-US" dirty="0" smtClean="0"/>
              <a:t>.</a:t>
            </a:r>
          </a:p>
          <a:p>
            <a:endParaRPr lang="en-US" dirty="0" smtClean="0"/>
          </a:p>
          <a:p>
            <a:r>
              <a:rPr lang="en-US" i="1" dirty="0" smtClean="0">
                <a:solidFill>
                  <a:srgbClr val="000000"/>
                </a:solidFill>
                <a:cs typeface="Times New Roman" pitchFamily="18" charset="0"/>
              </a:rPr>
              <a:t>(Lists of disinfectants are available from the EPA Office of Pesticides, antimicrobial pesticides website at http://www.epa.gov/oppad001/chemregindex.htm.</a:t>
            </a:r>
            <a:r>
              <a:rPr lang="en-US" i="1" dirty="0" smtClean="0"/>
              <a:t>)</a:t>
            </a:r>
          </a:p>
        </p:txBody>
      </p:sp>
      <p:sp>
        <p:nvSpPr>
          <p:cNvPr id="104452"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sldNum" sz="quarter" idx="5"/>
          </p:nvPr>
        </p:nvSpPr>
        <p:spPr>
          <a:noFill/>
        </p:spPr>
        <p:txBody>
          <a:bodyPr/>
          <a:lstStyle/>
          <a:p>
            <a:r>
              <a:rPr lang="en-US"/>
              <a:t>Page </a:t>
            </a:r>
            <a:fld id="{77070127-2F67-4153-A5B0-A545DF96E2B9}" type="slidenum">
              <a:rPr lang="en-US"/>
              <a:pPr/>
              <a:t>47</a:t>
            </a:fld>
            <a:endParaRPr lang="en-US"/>
          </a:p>
        </p:txBody>
      </p:sp>
      <p:sp>
        <p:nvSpPr>
          <p:cNvPr id="105475" name="Rectangle 2"/>
          <p:cNvSpPr>
            <a:spLocks noGrp="1" noChangeArrowheads="1"/>
          </p:cNvSpPr>
          <p:nvPr>
            <p:ph type="body" idx="1"/>
          </p:nvPr>
        </p:nvSpPr>
        <p:spPr>
          <a:noFill/>
          <a:ln/>
        </p:spPr>
        <p:txBody>
          <a:bodyPr lIns="92618" rIns="92618"/>
          <a:lstStyle/>
          <a:p>
            <a:r>
              <a:rPr lang="en-US" dirty="0" smtClean="0"/>
              <a:t>“Containers containing blood or OPIM, or equipment contaminated with blood/OPIM must have this orange/red label with the biohazard symbol. The following must be labeled:</a:t>
            </a:r>
            <a:endParaRPr lang="en-US" sz="900" dirty="0" smtClean="0">
              <a:cs typeface="Times New Roman" pitchFamily="18" charset="0"/>
            </a:endParaRPr>
          </a:p>
          <a:p>
            <a:pPr>
              <a:lnSpc>
                <a:spcPct val="90000"/>
              </a:lnSpc>
              <a:spcAft>
                <a:spcPct val="0"/>
              </a:spcAft>
            </a:pPr>
            <a:r>
              <a:rPr lang="en-US" dirty="0" smtClean="0">
                <a:cs typeface="Times New Roman" pitchFamily="18" charset="0"/>
              </a:rPr>
              <a:t>    - regulated waste disposal</a:t>
            </a:r>
          </a:p>
          <a:p>
            <a:pPr>
              <a:lnSpc>
                <a:spcPct val="90000"/>
              </a:lnSpc>
              <a:spcAft>
                <a:spcPct val="0"/>
              </a:spcAft>
            </a:pPr>
            <a:r>
              <a:rPr lang="en-US" dirty="0" smtClean="0">
                <a:cs typeface="Times New Roman" pitchFamily="18" charset="0"/>
              </a:rPr>
              <a:t>    - sharps containers</a:t>
            </a:r>
          </a:p>
          <a:p>
            <a:pPr>
              <a:lnSpc>
                <a:spcPct val="90000"/>
              </a:lnSpc>
              <a:spcAft>
                <a:spcPct val="0"/>
              </a:spcAft>
            </a:pPr>
            <a:r>
              <a:rPr lang="en-US" dirty="0" smtClean="0">
                <a:cs typeface="Times New Roman" pitchFamily="18" charset="0"/>
              </a:rPr>
              <a:t>    - containers used to </a:t>
            </a:r>
            <a:r>
              <a:rPr lang="en-US" dirty="0" smtClean="0">
                <a:solidFill>
                  <a:srgbClr val="000000"/>
                </a:solidFill>
                <a:cs typeface="Times New Roman" pitchFamily="18" charset="0"/>
              </a:rPr>
              <a:t>store, transport or ship (e.g., freezers</a:t>
            </a:r>
            <a:r>
              <a:rPr lang="en-US" dirty="0" smtClean="0">
                <a:cs typeface="Times New Roman" pitchFamily="18" charset="0"/>
              </a:rPr>
              <a:t>)</a:t>
            </a:r>
          </a:p>
          <a:p>
            <a:pPr>
              <a:lnSpc>
                <a:spcPct val="90000"/>
              </a:lnSpc>
              <a:spcAft>
                <a:spcPct val="0"/>
              </a:spcAft>
            </a:pPr>
            <a:r>
              <a:rPr lang="en-US" dirty="0" smtClean="0">
                <a:cs typeface="Times New Roman" pitchFamily="18" charset="0"/>
              </a:rPr>
              <a:t>    - laundry</a:t>
            </a:r>
          </a:p>
          <a:p>
            <a:pPr>
              <a:lnSpc>
                <a:spcPct val="90000"/>
              </a:lnSpc>
              <a:spcAft>
                <a:spcPct val="0"/>
              </a:spcAft>
            </a:pPr>
            <a:r>
              <a:rPr lang="en-US" dirty="0" smtClean="0">
                <a:cs typeface="Times New Roman" pitchFamily="18" charset="0"/>
              </a:rPr>
              <a:t>    - contaminated equipment and supplies</a:t>
            </a:r>
          </a:p>
          <a:p>
            <a:pPr>
              <a:lnSpc>
                <a:spcPct val="90000"/>
              </a:lnSpc>
            </a:pPr>
            <a:r>
              <a:rPr lang="en-US" dirty="0" smtClean="0">
                <a:cs typeface="Times New Roman" pitchFamily="18" charset="0"/>
              </a:rPr>
              <a:t>    - etc.</a:t>
            </a:r>
          </a:p>
          <a:p>
            <a:pPr>
              <a:lnSpc>
                <a:spcPct val="90000"/>
              </a:lnSpc>
              <a:spcAft>
                <a:spcPct val="25000"/>
              </a:spcAft>
            </a:pPr>
            <a:r>
              <a:rPr lang="en-US" dirty="0" smtClean="0"/>
              <a:t>“The labels must be attached with </a:t>
            </a:r>
            <a:r>
              <a:rPr lang="en-US" dirty="0" smtClean="0">
                <a:solidFill>
                  <a:srgbClr val="000000"/>
                </a:solidFill>
              </a:rPr>
              <a:t>string, wire, adhesive, or other method so they can't become lost or accidentally removed.”</a:t>
            </a:r>
          </a:p>
        </p:txBody>
      </p:sp>
      <p:sp>
        <p:nvSpPr>
          <p:cNvPr id="105476" name="Rectangle 3"/>
          <p:cNvSpPr>
            <a:spLocks noGrp="1" noRot="1" noChangeAspect="1" noChangeArrowheads="1" noTextEdit="1"/>
          </p:cNvSpPr>
          <p:nvPr>
            <p:ph type="sldImg"/>
          </p:nvPr>
        </p:nvSpPr>
        <p:spPr>
          <a:xfrm>
            <a:off x="817563" y="692150"/>
            <a:ext cx="5194300" cy="3462338"/>
          </a:xfrm>
          <a:ln cap="flat"/>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p:cNvSpPr>
            <a:spLocks noGrp="1" noChangeArrowheads="1"/>
          </p:cNvSpPr>
          <p:nvPr>
            <p:ph type="sldNum" sz="quarter" idx="5"/>
          </p:nvPr>
        </p:nvSpPr>
        <p:spPr>
          <a:noFill/>
        </p:spPr>
        <p:txBody>
          <a:bodyPr/>
          <a:lstStyle/>
          <a:p>
            <a:r>
              <a:rPr lang="en-US"/>
              <a:t>Page </a:t>
            </a:r>
            <a:fld id="{32CDF7C9-60BA-4FC3-98D0-1CD820BCB230}" type="slidenum">
              <a:rPr lang="en-US"/>
              <a:pPr/>
              <a:t>48</a:t>
            </a:fld>
            <a:endParaRPr lang="en-US"/>
          </a:p>
        </p:txBody>
      </p:sp>
      <p:sp>
        <p:nvSpPr>
          <p:cNvPr id="106499" name="Rectangle 2"/>
          <p:cNvSpPr>
            <a:spLocks noGrp="1" noChangeArrowheads="1"/>
          </p:cNvSpPr>
          <p:nvPr>
            <p:ph type="body" idx="1"/>
          </p:nvPr>
        </p:nvSpPr>
        <p:spPr>
          <a:noFill/>
          <a:ln/>
        </p:spPr>
        <p:txBody>
          <a:bodyPr lIns="92618" rIns="92618"/>
          <a:lstStyle/>
          <a:p>
            <a:r>
              <a:rPr lang="en-US" dirty="0" smtClean="0"/>
              <a:t>“Regulated waste is one that poses a significant risk of exposure to workers, including those who may handle the waste downstream. </a:t>
            </a:r>
          </a:p>
          <a:p>
            <a:r>
              <a:rPr lang="en-US" dirty="0" smtClean="0"/>
              <a:t>“Regulated waste includes</a:t>
            </a:r>
          </a:p>
          <a:p>
            <a:pPr>
              <a:spcAft>
                <a:spcPct val="0"/>
              </a:spcAft>
              <a:buFontTx/>
              <a:buChar char="•"/>
            </a:pPr>
            <a:r>
              <a:rPr lang="en-US" dirty="0" smtClean="0"/>
              <a:t>liquid or semi-liquid blood or OPIM</a:t>
            </a:r>
          </a:p>
          <a:p>
            <a:pPr>
              <a:spcAft>
                <a:spcPct val="0"/>
              </a:spcAft>
              <a:buFontTx/>
              <a:buChar char="•"/>
            </a:pPr>
            <a:r>
              <a:rPr lang="en-US" dirty="0" smtClean="0"/>
              <a:t>contaminated items that would release liquid or semi-liquid blood or OPIMs if compressed or compacted</a:t>
            </a:r>
          </a:p>
          <a:p>
            <a:pPr>
              <a:spcAft>
                <a:spcPct val="0"/>
              </a:spcAft>
              <a:buFontTx/>
              <a:buChar char="•"/>
            </a:pPr>
            <a:r>
              <a:rPr lang="en-US" dirty="0" smtClean="0"/>
              <a:t>dried caked blood or OPIM that might flake off or be released if handled</a:t>
            </a:r>
          </a:p>
          <a:p>
            <a:pPr>
              <a:spcAft>
                <a:spcPct val="0"/>
              </a:spcAft>
              <a:buFontTx/>
              <a:buChar char="•"/>
            </a:pPr>
            <a:r>
              <a:rPr lang="en-US" dirty="0" smtClean="0"/>
              <a:t>contaminated sharps</a:t>
            </a:r>
          </a:p>
          <a:p>
            <a:pPr>
              <a:buFontTx/>
              <a:buChar char="•"/>
            </a:pPr>
            <a:r>
              <a:rPr lang="en-US" dirty="0" smtClean="0"/>
              <a:t>and pathological and biological items or waste with blood or OPIMs. </a:t>
            </a:r>
          </a:p>
          <a:p>
            <a:r>
              <a:rPr lang="en-US" dirty="0" smtClean="0"/>
              <a:t>“This does not include materials that sufficiently absorb blood or OPIM.  For example, band aids and feminine hygiene products are not regulated waste.</a:t>
            </a:r>
          </a:p>
          <a:p>
            <a:r>
              <a:rPr lang="en-US" dirty="0" smtClean="0"/>
              <a:t>“All contaminated waste must be handled in a sanitary manner.  Waste containers must be lined and regularly disinfected.</a:t>
            </a:r>
          </a:p>
        </p:txBody>
      </p:sp>
      <p:sp>
        <p:nvSpPr>
          <p:cNvPr id="106500"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sldNum" sz="quarter" idx="5"/>
          </p:nvPr>
        </p:nvSpPr>
        <p:spPr>
          <a:noFill/>
        </p:spPr>
        <p:txBody>
          <a:bodyPr/>
          <a:lstStyle/>
          <a:p>
            <a:r>
              <a:rPr lang="en-US"/>
              <a:t>Page </a:t>
            </a:r>
            <a:fld id="{816F1962-5CE8-45F9-88EE-901A5DEC6554}" type="slidenum">
              <a:rPr lang="en-US"/>
              <a:pPr/>
              <a:t>49</a:t>
            </a:fld>
            <a:endParaRPr lang="en-US"/>
          </a:p>
        </p:txBody>
      </p:sp>
      <p:sp>
        <p:nvSpPr>
          <p:cNvPr id="107523" name="Rectangle 2"/>
          <p:cNvSpPr>
            <a:spLocks noGrp="1" noChangeArrowheads="1"/>
          </p:cNvSpPr>
          <p:nvPr>
            <p:ph type="body" idx="1"/>
          </p:nvPr>
        </p:nvSpPr>
        <p:spPr>
          <a:noFill/>
          <a:ln/>
        </p:spPr>
        <p:txBody>
          <a:bodyPr lIns="92618" rIns="92618"/>
          <a:lstStyle/>
          <a:p>
            <a:endParaRPr lang="en-US" smtClean="0"/>
          </a:p>
        </p:txBody>
      </p:sp>
      <p:sp>
        <p:nvSpPr>
          <p:cNvPr id="107524"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Grp="1" noChangeArrowheads="1"/>
          </p:cNvSpPr>
          <p:nvPr>
            <p:ph type="sldNum" sz="quarter" idx="5"/>
          </p:nvPr>
        </p:nvSpPr>
        <p:spPr>
          <a:noFill/>
        </p:spPr>
        <p:txBody>
          <a:bodyPr/>
          <a:lstStyle/>
          <a:p>
            <a:r>
              <a:rPr lang="en-US"/>
              <a:t>Page </a:t>
            </a:r>
            <a:fld id="{2641AC31-BBC9-41FD-B690-1D2D6F432CBB}" type="slidenum">
              <a:rPr lang="en-US"/>
              <a:pPr/>
              <a:t>50</a:t>
            </a:fld>
            <a:endParaRPr lang="en-US"/>
          </a:p>
        </p:txBody>
      </p:sp>
      <p:sp>
        <p:nvSpPr>
          <p:cNvPr id="108547" name="Rectangle 2"/>
          <p:cNvSpPr>
            <a:spLocks noGrp="1" noChangeArrowheads="1"/>
          </p:cNvSpPr>
          <p:nvPr>
            <p:ph type="body" idx="1"/>
          </p:nvPr>
        </p:nvSpPr>
        <p:spPr>
          <a:noFill/>
          <a:ln/>
        </p:spPr>
        <p:txBody>
          <a:bodyPr lIns="92618" rIns="92618"/>
          <a:lstStyle/>
          <a:p>
            <a:endParaRPr lang="en-US" smtClean="0"/>
          </a:p>
        </p:txBody>
      </p:sp>
      <p:sp>
        <p:nvSpPr>
          <p:cNvPr id="108548"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p:cNvSpPr>
            <a:spLocks noGrp="1" noChangeArrowheads="1"/>
          </p:cNvSpPr>
          <p:nvPr>
            <p:ph type="sldNum" sz="quarter" idx="5"/>
          </p:nvPr>
        </p:nvSpPr>
        <p:spPr>
          <a:noFill/>
        </p:spPr>
        <p:txBody>
          <a:bodyPr/>
          <a:lstStyle/>
          <a:p>
            <a:r>
              <a:rPr lang="en-US"/>
              <a:t>Page </a:t>
            </a:r>
            <a:fld id="{281B1F6A-328A-43AF-A5F5-B1F2B5BF0098}" type="slidenum">
              <a:rPr lang="en-US"/>
              <a:pPr/>
              <a:t>52</a:t>
            </a:fld>
            <a:endParaRPr lang="en-US"/>
          </a:p>
        </p:txBody>
      </p:sp>
      <p:sp>
        <p:nvSpPr>
          <p:cNvPr id="109571" name="Rectangle 2"/>
          <p:cNvSpPr>
            <a:spLocks noGrp="1" noChangeArrowheads="1"/>
          </p:cNvSpPr>
          <p:nvPr>
            <p:ph type="body" idx="1"/>
          </p:nvPr>
        </p:nvSpPr>
        <p:spPr>
          <a:noFill/>
          <a:ln/>
        </p:spPr>
        <p:txBody>
          <a:bodyPr lIns="92618" rIns="92618"/>
          <a:lstStyle/>
          <a:p>
            <a:r>
              <a:rPr lang="en-US" dirty="0" smtClean="0"/>
              <a:t>“Hepatitis B vaccine is provided free of charge to all employees at risk for exposure to BBP.  You should make an appointment at </a:t>
            </a:r>
            <a:r>
              <a:rPr lang="en-US" i="0" dirty="0" smtClean="0"/>
              <a:t>HCC</a:t>
            </a:r>
            <a:r>
              <a:rPr lang="en-US" i="1" dirty="0" smtClean="0"/>
              <a:t>.”</a:t>
            </a:r>
            <a:r>
              <a:rPr lang="en-US" dirty="0" smtClean="0"/>
              <a:t>  </a:t>
            </a:r>
          </a:p>
          <a:p>
            <a:r>
              <a:rPr lang="en-US" dirty="0" smtClean="0"/>
              <a:t>“The vaccination consists of a series of three different shots given at 0, 1 and 6 months and is highly effective.  </a:t>
            </a:r>
            <a:r>
              <a:rPr lang="en-US" i="1" dirty="0" smtClean="0"/>
              <a:t>(Booster shots are not required, unless recommended by CDC in the future.)</a:t>
            </a:r>
          </a:p>
          <a:p>
            <a:r>
              <a:rPr lang="en-US" dirty="0" smtClean="0"/>
              <a:t>“Post-vaccination testing will be given 1-2 months after the third vaccine dose for high risk health care workers (i.e., those who are at risk for sharps injury)</a:t>
            </a:r>
            <a:endParaRPr lang="en-US" u="sng" dirty="0" smtClean="0"/>
          </a:p>
          <a:p>
            <a:r>
              <a:rPr lang="en-US" dirty="0" smtClean="0"/>
              <a:t>“If you have an exposure incident and have not been vaccinated, the treatment will usually include Hepatitis B immune globulin and the vaccination series.  </a:t>
            </a:r>
            <a:r>
              <a:rPr lang="en-US" dirty="0" smtClean="0">
                <a:cs typeface="Times New Roman" pitchFamily="18" charset="0"/>
              </a:rPr>
              <a:t>Post-exposure prophylaxis is more than 90% effective in preventing HBV infection. </a:t>
            </a:r>
            <a:endParaRPr lang="en-US" dirty="0" smtClean="0"/>
          </a:p>
          <a:p>
            <a:r>
              <a:rPr lang="en-US" dirty="0" smtClean="0"/>
              <a:t>“If you choose to decline the vaccination now, you must sign a Declination Statement.  However, if you decide later at any time that you would like to have the Hepatitis B vaccination, it will still be available under these same conditions.</a:t>
            </a:r>
          </a:p>
          <a:p>
            <a:r>
              <a:rPr lang="en-US" dirty="0" smtClean="0">
                <a:solidFill>
                  <a:schemeClr val="hlink"/>
                </a:solidFill>
              </a:rPr>
              <a:t>The most common side effects from hepatitis B vaccination are pain at the injection site and mild to moderate fever. Studies indicate that these side effects are reported no more frequently among persons vaccinated than among those receiving placebo.</a:t>
            </a:r>
          </a:p>
          <a:p>
            <a:r>
              <a:rPr lang="en-US" dirty="0" smtClean="0">
                <a:solidFill>
                  <a:schemeClr val="hlink"/>
                </a:solidFill>
              </a:rPr>
              <a:t>Serious adverse effects from HBIG when administered as recommended have been rare. Local pain and tenderness at the injection site, </a:t>
            </a:r>
            <a:r>
              <a:rPr lang="en-US" dirty="0" err="1" smtClean="0">
                <a:solidFill>
                  <a:schemeClr val="hlink"/>
                </a:solidFill>
              </a:rPr>
              <a:t>urticaria</a:t>
            </a:r>
            <a:r>
              <a:rPr lang="en-US" dirty="0" smtClean="0">
                <a:solidFill>
                  <a:schemeClr val="hlink"/>
                </a:solidFill>
              </a:rPr>
              <a:t> and </a:t>
            </a:r>
            <a:r>
              <a:rPr lang="en-US" dirty="0" err="1" smtClean="0">
                <a:solidFill>
                  <a:schemeClr val="hlink"/>
                </a:solidFill>
              </a:rPr>
              <a:t>angioedema</a:t>
            </a:r>
            <a:r>
              <a:rPr lang="en-US" dirty="0" smtClean="0">
                <a:solidFill>
                  <a:schemeClr val="hlink"/>
                </a:solidFill>
              </a:rPr>
              <a:t> might occur; anaphylactic reactions, although rare, have been reported following the injection of human immune globulin (IG) preparations. </a:t>
            </a:r>
          </a:p>
        </p:txBody>
      </p:sp>
      <p:sp>
        <p:nvSpPr>
          <p:cNvPr id="109572"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p:spPr>
        <p:txBody>
          <a:bodyPr/>
          <a:lstStyle/>
          <a:p>
            <a:r>
              <a:rPr lang="en-US"/>
              <a:t>Page </a:t>
            </a:r>
            <a:fld id="{FA267517-D9CB-4955-94FE-DFB95945E36A}" type="slidenum">
              <a:rPr lang="en-US"/>
              <a:pPr/>
              <a:t>6</a:t>
            </a:fld>
            <a:endParaRPr lang="en-US"/>
          </a:p>
        </p:txBody>
      </p:sp>
      <p:sp>
        <p:nvSpPr>
          <p:cNvPr id="64515" name="Rectangle 2"/>
          <p:cNvSpPr>
            <a:spLocks noGrp="1" noRot="1" noChangeAspect="1" noChangeArrowheads="1" noTextEdit="1"/>
          </p:cNvSpPr>
          <p:nvPr>
            <p:ph type="sldImg"/>
          </p:nvPr>
        </p:nvSpPr>
        <p:spPr>
          <a:xfrm>
            <a:off x="830263" y="709613"/>
            <a:ext cx="5199062" cy="3465512"/>
          </a:xfrm>
          <a:ln cap="flat"/>
        </p:spPr>
      </p:sp>
      <p:sp>
        <p:nvSpPr>
          <p:cNvPr id="64516" name="Rectangle 3"/>
          <p:cNvSpPr>
            <a:spLocks noGrp="1" noChangeArrowheads="1"/>
          </p:cNvSpPr>
          <p:nvPr>
            <p:ph type="body" idx="1"/>
          </p:nvPr>
        </p:nvSpPr>
        <p:spPr>
          <a:noFill/>
          <a:ln/>
        </p:spPr>
        <p:txBody>
          <a:bodyPr lIns="92618" rIns="92618"/>
          <a:lstStyle/>
          <a:p>
            <a:r>
              <a:rPr lang="en-US" u="sng" dirty="0" smtClean="0"/>
              <a:t>“Routes of Transmission:</a:t>
            </a:r>
            <a:r>
              <a:rPr lang="en-US" dirty="0" smtClean="0"/>
              <a:t>  The first step in preventing disease is to keep the organism from entering the body. There are three primary routes of entry:</a:t>
            </a:r>
          </a:p>
          <a:p>
            <a:pPr>
              <a:buFontTx/>
              <a:buChar char="•"/>
            </a:pPr>
            <a:r>
              <a:rPr lang="en-US" dirty="0" smtClean="0"/>
              <a:t>“Inhalation:  a pathogen is usually carried on respiratory droplets in the air and enters the respiratory system; this is not a usual cause of transmission of bloodborne pathogen disease</a:t>
            </a:r>
            <a:r>
              <a:rPr lang="en-US" baseline="0" dirty="0" smtClean="0"/>
              <a:t>, unless blood or OPIM is </a:t>
            </a:r>
            <a:r>
              <a:rPr lang="en-US" baseline="0" dirty="0" err="1" smtClean="0"/>
              <a:t>aerolized</a:t>
            </a:r>
            <a:r>
              <a:rPr lang="en-US" baseline="0" dirty="0" smtClean="0"/>
              <a:t> in a lab procedure. </a:t>
            </a:r>
            <a:endParaRPr lang="en-US" dirty="0" smtClean="0"/>
          </a:p>
          <a:p>
            <a:pPr>
              <a:buFontTx/>
              <a:buChar char="•"/>
            </a:pPr>
            <a:r>
              <a:rPr lang="en-US" dirty="0" smtClean="0"/>
              <a:t>“Ingestion:  the pathogen is ingested, usually via contaminated hand or food.  For example, in food-borne outbreaks of Hepatitis A, the virus is shed in the feces of an infected restaurant worker who doesn’t wash his/her hands properly after going to the bathroom, and then spreads the virus by handling or preparing </a:t>
            </a:r>
            <a:r>
              <a:rPr lang="en-US" dirty="0" smtClean="0">
                <a:cs typeface="Arial" pitchFamily="34" charset="0"/>
              </a:rPr>
              <a:t>uncooked foods or foods after cooking.</a:t>
            </a:r>
            <a:r>
              <a:rPr lang="en-US" dirty="0" smtClean="0"/>
              <a:t>  </a:t>
            </a:r>
          </a:p>
          <a:p>
            <a:pPr>
              <a:buFontTx/>
              <a:buChar char="•"/>
            </a:pPr>
            <a:r>
              <a:rPr lang="en-US" dirty="0" smtClean="0"/>
              <a:t>“Bloodborne contact:  This is the focus of today’s training.  In the following slides, I will explain how bloodborne diseases are transmitted, which diseases are of primary concern, their incidence and prevalence, and the symptoms of these diseases.”</a:t>
            </a:r>
          </a:p>
        </p:txBody>
      </p:sp>
      <p:sp>
        <p:nvSpPr>
          <p:cNvPr id="64517" name="Text Box 4"/>
          <p:cNvSpPr txBox="1">
            <a:spLocks noChangeArrowheads="1"/>
          </p:cNvSpPr>
          <p:nvPr/>
        </p:nvSpPr>
        <p:spPr bwMode="auto">
          <a:xfrm>
            <a:off x="3581400" y="8988425"/>
            <a:ext cx="2514600" cy="266700"/>
          </a:xfrm>
          <a:prstGeom prst="rect">
            <a:avLst/>
          </a:prstGeom>
          <a:noFill/>
          <a:ln w="25400">
            <a:noFill/>
            <a:miter lim="800000"/>
            <a:headEnd/>
            <a:tailEnd/>
          </a:ln>
        </p:spPr>
        <p:txBody>
          <a:bodyPr lIns="45989" tIns="45989" rIns="45989" bIns="45989">
            <a:spAutoFit/>
          </a:bodyPr>
          <a:lstStyle/>
          <a:p>
            <a:pPr marL="287338" indent="-287338" algn="l" defTabSz="920750">
              <a:spcBef>
                <a:spcPct val="50000"/>
              </a:spcBef>
            </a:pPr>
            <a:r>
              <a:rPr lang="en-US" sz="1200" i="1" dirty="0"/>
              <a:t>NOTE: this slide is animated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Grp="1" noChangeArrowheads="1"/>
          </p:cNvSpPr>
          <p:nvPr>
            <p:ph type="sldNum" sz="quarter" idx="5"/>
          </p:nvPr>
        </p:nvSpPr>
        <p:spPr>
          <a:noFill/>
        </p:spPr>
        <p:txBody>
          <a:bodyPr/>
          <a:lstStyle/>
          <a:p>
            <a:r>
              <a:rPr lang="en-US"/>
              <a:t>Page </a:t>
            </a:r>
            <a:fld id="{5E9AEB74-8458-42EC-8E62-32519A3308BD}" type="slidenum">
              <a:rPr lang="en-US"/>
              <a:pPr/>
              <a:t>53</a:t>
            </a:fld>
            <a:endParaRPr lang="en-US"/>
          </a:p>
        </p:txBody>
      </p:sp>
      <p:sp>
        <p:nvSpPr>
          <p:cNvPr id="110595" name="Rectangle 2"/>
          <p:cNvSpPr>
            <a:spLocks noGrp="1" noChangeArrowheads="1"/>
          </p:cNvSpPr>
          <p:nvPr>
            <p:ph type="body" idx="1"/>
          </p:nvPr>
        </p:nvSpPr>
        <p:spPr>
          <a:noFill/>
          <a:ln/>
        </p:spPr>
        <p:txBody>
          <a:bodyPr lIns="92618" rIns="92618"/>
          <a:lstStyle/>
          <a:p>
            <a:pPr>
              <a:spcAft>
                <a:spcPct val="25000"/>
              </a:spcAft>
              <a:buFontTx/>
              <a:buChar char="•"/>
            </a:pPr>
            <a:r>
              <a:rPr lang="en-US" dirty="0" smtClean="0"/>
              <a:t>“In the Incident Report Form, try to describe the exposure event in as much detail as possible and submit the reports to </a:t>
            </a:r>
            <a:r>
              <a:rPr lang="en-US" i="0" dirty="0" smtClean="0"/>
              <a:t>the</a:t>
            </a:r>
            <a:r>
              <a:rPr lang="en-US" i="0" baseline="0" dirty="0" smtClean="0"/>
              <a:t> Health Care Center</a:t>
            </a:r>
            <a:r>
              <a:rPr lang="en-US" i="0" baseline="0" dirty="0" smtClean="0"/>
              <a:t>.”</a:t>
            </a:r>
          </a:p>
          <a:p>
            <a:pPr>
              <a:spcAft>
                <a:spcPct val="25000"/>
              </a:spcAft>
              <a:buFontTx/>
              <a:buChar char="•"/>
            </a:pPr>
            <a:r>
              <a:rPr lang="en-US" i="0" baseline="0" dirty="0" smtClean="0"/>
              <a:t>“An exposed employee may opt out of seeking medical care, however their health may be at extreme risk.”</a:t>
            </a:r>
            <a:endParaRPr lang="en-US" dirty="0" smtClean="0"/>
          </a:p>
        </p:txBody>
      </p:sp>
      <p:sp>
        <p:nvSpPr>
          <p:cNvPr id="110596"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p:cNvSpPr>
            <a:spLocks noGrp="1" noChangeArrowheads="1"/>
          </p:cNvSpPr>
          <p:nvPr>
            <p:ph type="sldNum" sz="quarter" idx="5"/>
          </p:nvPr>
        </p:nvSpPr>
        <p:spPr>
          <a:noFill/>
        </p:spPr>
        <p:txBody>
          <a:bodyPr/>
          <a:lstStyle/>
          <a:p>
            <a:r>
              <a:rPr lang="en-US"/>
              <a:t>Page </a:t>
            </a:r>
            <a:fld id="{B26376BC-C1D3-4243-94F3-9ED6D97569E7}" type="slidenum">
              <a:rPr lang="en-US"/>
              <a:pPr/>
              <a:t>54</a:t>
            </a:fld>
            <a:endParaRPr lang="en-US"/>
          </a:p>
        </p:txBody>
      </p:sp>
      <p:sp>
        <p:nvSpPr>
          <p:cNvPr id="111619" name="Rectangle 2"/>
          <p:cNvSpPr>
            <a:spLocks noGrp="1" noChangeArrowheads="1"/>
          </p:cNvSpPr>
          <p:nvPr>
            <p:ph type="body" idx="1"/>
          </p:nvPr>
        </p:nvSpPr>
        <p:spPr>
          <a:noFill/>
          <a:ln/>
        </p:spPr>
        <p:txBody>
          <a:bodyPr lIns="92618" rIns="92618"/>
          <a:lstStyle/>
          <a:p>
            <a:r>
              <a:rPr lang="en-US" dirty="0" smtClean="0"/>
              <a:t>Medical evaluation must be provided as soon as </a:t>
            </a:r>
            <a:r>
              <a:rPr lang="en-US" dirty="0" smtClean="0"/>
              <a:t>possible, unless</a:t>
            </a:r>
            <a:r>
              <a:rPr lang="en-US" baseline="0" dirty="0" smtClean="0"/>
              <a:t> the exposed person refuses care</a:t>
            </a:r>
            <a:r>
              <a:rPr lang="en-US" dirty="0" smtClean="0"/>
              <a:t>.  </a:t>
            </a:r>
            <a:r>
              <a:rPr lang="en-US" dirty="0" smtClean="0"/>
              <a:t>The Center for Disease</a:t>
            </a:r>
            <a:r>
              <a:rPr lang="en-US" baseline="0" dirty="0" smtClean="0"/>
              <a:t> Control and Prevention</a:t>
            </a:r>
            <a:r>
              <a:rPr lang="en-US" dirty="0" smtClean="0"/>
              <a:t> recommends the HIV post-exposure prophylaxis PEP be given as soon as possible after exposure. </a:t>
            </a:r>
            <a:r>
              <a:rPr lang="en-US" baseline="0" dirty="0" smtClean="0"/>
              <a:t> </a:t>
            </a:r>
            <a:r>
              <a:rPr lang="en-US" dirty="0" smtClean="0"/>
              <a:t>HBV immune globulin may be given within 7 days after exposure but is most effective given as soon as possible after exposure.  There is no post-exposure preventative medicine that is available for HCV.</a:t>
            </a:r>
          </a:p>
          <a:p>
            <a:endParaRPr lang="en-US" dirty="0" smtClean="0"/>
          </a:p>
        </p:txBody>
      </p:sp>
      <p:sp>
        <p:nvSpPr>
          <p:cNvPr id="111620"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p:spPr>
        <p:txBody>
          <a:bodyPr/>
          <a:lstStyle/>
          <a:p>
            <a:r>
              <a:rPr lang="en-US"/>
              <a:t>Page </a:t>
            </a:r>
            <a:fld id="{22C8328B-6126-4B46-92F5-8C94E73D1AF8}" type="slidenum">
              <a:rPr lang="en-US"/>
              <a:pPr/>
              <a:t>55</a:t>
            </a:fld>
            <a:endParaRPr lang="en-US"/>
          </a:p>
        </p:txBody>
      </p:sp>
      <p:sp>
        <p:nvSpPr>
          <p:cNvPr id="112643" name="Rectangle 2"/>
          <p:cNvSpPr>
            <a:spLocks noGrp="1" noChangeArrowheads="1"/>
          </p:cNvSpPr>
          <p:nvPr>
            <p:ph type="body" idx="1"/>
          </p:nvPr>
        </p:nvSpPr>
        <p:spPr>
          <a:noFill/>
          <a:ln/>
        </p:spPr>
        <p:txBody>
          <a:bodyPr lIns="92618" rIns="92618"/>
          <a:lstStyle/>
          <a:p>
            <a:endParaRPr lang="en-US" smtClean="0"/>
          </a:p>
        </p:txBody>
      </p:sp>
      <p:sp>
        <p:nvSpPr>
          <p:cNvPr id="112644"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sldNum" sz="quarter" idx="5"/>
          </p:nvPr>
        </p:nvSpPr>
        <p:spPr>
          <a:noFill/>
        </p:spPr>
        <p:txBody>
          <a:bodyPr/>
          <a:lstStyle/>
          <a:p>
            <a:r>
              <a:rPr lang="en-US"/>
              <a:t>Page </a:t>
            </a:r>
            <a:fld id="{2E7D9B2D-E488-49A4-8226-527CBF23FD4B}" type="slidenum">
              <a:rPr lang="en-US"/>
              <a:pPr/>
              <a:t>56</a:t>
            </a:fld>
            <a:endParaRPr lang="en-US"/>
          </a:p>
        </p:txBody>
      </p:sp>
      <p:sp>
        <p:nvSpPr>
          <p:cNvPr id="113667" name="Rectangle 2"/>
          <p:cNvSpPr>
            <a:spLocks noGrp="1" noChangeArrowheads="1"/>
          </p:cNvSpPr>
          <p:nvPr>
            <p:ph type="body" idx="1"/>
          </p:nvPr>
        </p:nvSpPr>
        <p:spPr>
          <a:noFill/>
          <a:ln/>
        </p:spPr>
        <p:txBody>
          <a:bodyPr lIns="92618" rIns="92618"/>
          <a:lstStyle/>
          <a:p>
            <a:r>
              <a:rPr lang="en-US" smtClean="0"/>
              <a:t>Medical records maintained by </a:t>
            </a:r>
            <a:r>
              <a:rPr lang="en-US" i="1" smtClean="0"/>
              <a:t>(state your company name) </a:t>
            </a:r>
            <a:r>
              <a:rPr lang="en-US" smtClean="0"/>
              <a:t>do not contain any confidential medical information, except for the HBV vaccination status and Declination Form, if you choose to waive being vaccinated.</a:t>
            </a:r>
          </a:p>
          <a:p>
            <a:r>
              <a:rPr lang="en-US" smtClean="0"/>
              <a:t>The HCP’s written opinions contain generic information.  They may not contain any medical diagnosis or disease testing results; these are your confidential medical information.</a:t>
            </a:r>
          </a:p>
        </p:txBody>
      </p:sp>
      <p:sp>
        <p:nvSpPr>
          <p:cNvPr id="113668"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sldNum" sz="quarter" idx="5"/>
          </p:nvPr>
        </p:nvSpPr>
        <p:spPr>
          <a:noFill/>
        </p:spPr>
        <p:txBody>
          <a:bodyPr/>
          <a:lstStyle/>
          <a:p>
            <a:r>
              <a:rPr lang="en-US"/>
              <a:t>Page </a:t>
            </a:r>
            <a:fld id="{FB4459DD-1937-4C7C-91D5-6160E6056010}" type="slidenum">
              <a:rPr lang="en-US"/>
              <a:pPr/>
              <a:t>57</a:t>
            </a:fld>
            <a:endParaRPr lang="en-US"/>
          </a:p>
        </p:txBody>
      </p:sp>
      <p:sp>
        <p:nvSpPr>
          <p:cNvPr id="114691" name="Rectangle 2"/>
          <p:cNvSpPr>
            <a:spLocks noGrp="1" noRot="1" noChangeAspect="1" noChangeArrowheads="1" noTextEdit="1"/>
          </p:cNvSpPr>
          <p:nvPr>
            <p:ph type="sldImg"/>
          </p:nvPr>
        </p:nvSpPr>
        <p:spPr>
          <a:xfrm>
            <a:off x="830263" y="709613"/>
            <a:ext cx="5199062" cy="3465512"/>
          </a:xfrm>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p:spPr>
        <p:txBody>
          <a:bodyPr/>
          <a:lstStyle/>
          <a:p>
            <a:r>
              <a:rPr lang="en-US" dirty="0"/>
              <a:t>Page </a:t>
            </a:r>
            <a:fld id="{FB6D2939-3A3A-46DD-90C8-9C67B9804858}" type="slidenum">
              <a:rPr lang="en-US"/>
              <a:pPr/>
              <a:t>7</a:t>
            </a:fld>
            <a:endParaRPr lang="en-US" dirty="0"/>
          </a:p>
        </p:txBody>
      </p:sp>
      <p:sp>
        <p:nvSpPr>
          <p:cNvPr id="65539" name="Rectangle 2"/>
          <p:cNvSpPr>
            <a:spLocks noGrp="1" noChangeArrowheads="1"/>
          </p:cNvSpPr>
          <p:nvPr>
            <p:ph type="body" idx="1"/>
          </p:nvPr>
        </p:nvSpPr>
        <p:spPr>
          <a:noFill/>
          <a:ln/>
        </p:spPr>
        <p:txBody>
          <a:bodyPr lIns="92618" rIns="92618"/>
          <a:lstStyle/>
          <a:p>
            <a:r>
              <a:rPr lang="en-US" dirty="0" smtClean="0"/>
              <a:t>“Bloodborne Pathogens are microorganisms that are present in blood or other potentially infectious materials (OPIM) and can cause disease.</a:t>
            </a:r>
          </a:p>
          <a:p>
            <a:r>
              <a:rPr lang="en-US" dirty="0" smtClean="0"/>
              <a:t>“’Blood’ includes human blood, human blood components, products made from human blood, and also medications derived from blood (e.g., immune globulins, albumin, etc.).”</a:t>
            </a:r>
          </a:p>
        </p:txBody>
      </p:sp>
      <p:sp>
        <p:nvSpPr>
          <p:cNvPr id="65540"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p:spPr>
        <p:txBody>
          <a:bodyPr/>
          <a:lstStyle/>
          <a:p>
            <a:r>
              <a:rPr lang="en-US" dirty="0"/>
              <a:t>Page </a:t>
            </a:r>
            <a:fld id="{47F51B88-496F-4E05-B796-F5D0A96BE2F9}" type="slidenum">
              <a:rPr lang="en-US"/>
              <a:pPr/>
              <a:t>8</a:t>
            </a:fld>
            <a:endParaRPr lang="en-US" dirty="0"/>
          </a:p>
        </p:txBody>
      </p:sp>
      <p:sp>
        <p:nvSpPr>
          <p:cNvPr id="66563" name="Rectangle 2"/>
          <p:cNvSpPr>
            <a:spLocks noGrp="1" noRot="1" noChangeAspect="1" noChangeArrowheads="1" noTextEdit="1"/>
          </p:cNvSpPr>
          <p:nvPr>
            <p:ph type="sldImg"/>
          </p:nvPr>
        </p:nvSpPr>
        <p:spPr>
          <a:xfrm>
            <a:off x="830263" y="709613"/>
            <a:ext cx="5199062" cy="3465512"/>
          </a:xfrm>
          <a:ln cap="flat"/>
        </p:spPr>
      </p:sp>
      <p:sp>
        <p:nvSpPr>
          <p:cNvPr id="66564" name="Rectangle 3"/>
          <p:cNvSpPr>
            <a:spLocks noGrp="1" noChangeArrowheads="1"/>
          </p:cNvSpPr>
          <p:nvPr>
            <p:ph type="body" idx="1"/>
          </p:nvPr>
        </p:nvSpPr>
        <p:spPr>
          <a:xfrm>
            <a:off x="266700" y="4302125"/>
            <a:ext cx="6362700" cy="4289425"/>
          </a:xfrm>
          <a:noFill/>
          <a:ln/>
        </p:spPr>
        <p:txBody>
          <a:bodyPr lIns="92618" rIns="92618"/>
          <a:lstStyle/>
          <a:p>
            <a:r>
              <a:rPr lang="en-US" dirty="0" smtClean="0"/>
              <a:t>“OPIM include certain body fluids or tissues that may contain bloodborne pathogens, such as” </a:t>
            </a:r>
          </a:p>
          <a:p>
            <a:pPr>
              <a:lnSpc>
                <a:spcPct val="100000"/>
              </a:lnSpc>
            </a:pPr>
            <a:r>
              <a:rPr lang="en-US" dirty="0" smtClean="0"/>
              <a:t>    </a:t>
            </a:r>
            <a:r>
              <a:rPr lang="en-US" i="1" dirty="0" smtClean="0"/>
              <a:t>(Run through the list.)</a:t>
            </a:r>
          </a:p>
          <a:p>
            <a:pPr>
              <a:lnSpc>
                <a:spcPct val="100000"/>
              </a:lnSpc>
              <a:spcAft>
                <a:spcPct val="0"/>
              </a:spcAft>
            </a:pPr>
            <a:r>
              <a:rPr lang="en-US" dirty="0" smtClean="0"/>
              <a:t>“Other body fluids and materials, such as saliva, tears, urine, and feces, are not considered OPIM unless they are </a:t>
            </a:r>
            <a:r>
              <a:rPr lang="en-US" u="sng" dirty="0" smtClean="0"/>
              <a:t>contaminated</a:t>
            </a:r>
            <a:r>
              <a:rPr lang="en-US" dirty="0" smtClean="0"/>
              <a:t> with blood or with the OPIM body fluids or tissues listed on this slide.”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p:spPr>
        <p:txBody>
          <a:bodyPr/>
          <a:lstStyle/>
          <a:p>
            <a:r>
              <a:rPr lang="en-US" dirty="0"/>
              <a:t>Page </a:t>
            </a:r>
            <a:fld id="{500080B7-D50B-4A24-8A3E-44FB23E6ED20}" type="slidenum">
              <a:rPr lang="en-US"/>
              <a:pPr/>
              <a:t>9</a:t>
            </a:fld>
            <a:endParaRPr lang="en-US" dirty="0"/>
          </a:p>
        </p:txBody>
      </p:sp>
      <p:sp>
        <p:nvSpPr>
          <p:cNvPr id="67587" name="Rectangle 2"/>
          <p:cNvSpPr>
            <a:spLocks noGrp="1" noChangeArrowheads="1"/>
          </p:cNvSpPr>
          <p:nvPr>
            <p:ph type="body" idx="1"/>
          </p:nvPr>
        </p:nvSpPr>
        <p:spPr>
          <a:noFill/>
          <a:ln/>
        </p:spPr>
        <p:txBody>
          <a:bodyPr lIns="92618" rIns="92618"/>
          <a:lstStyle/>
          <a:p>
            <a:r>
              <a:rPr lang="en-US" dirty="0" smtClean="0"/>
              <a:t>“In an infected person, bloodborne pathogens are transmitted to another person when infected blood or body fluids (OPIM) can gain entry through another </a:t>
            </a:r>
            <a:r>
              <a:rPr lang="en-US" u="none" dirty="0" smtClean="0"/>
              <a:t>person’s</a:t>
            </a:r>
            <a:r>
              <a:rPr lang="en-US" u="none" baseline="0" dirty="0" smtClean="0"/>
              <a:t> </a:t>
            </a:r>
            <a:r>
              <a:rPr lang="en-US" u="none" dirty="0" smtClean="0"/>
              <a:t>blood</a:t>
            </a:r>
            <a:r>
              <a:rPr lang="en-US" baseline="0" dirty="0" smtClean="0"/>
              <a:t> or </a:t>
            </a:r>
            <a:r>
              <a:rPr lang="en-US" dirty="0" smtClean="0"/>
              <a:t>mucus membranes..  For example: if you get cut with an object (needle, scalpel, glass, etc.) that is contaminated with infected blood or OPIM, or if infected body fluid splashes into your eyes.</a:t>
            </a:r>
          </a:p>
          <a:p>
            <a:r>
              <a:rPr lang="en-US" dirty="0" smtClean="0"/>
              <a:t>“Intact skin will prevent the transmission of bloodborne pathogens because BBPs cannot penetrate intact skin.  </a:t>
            </a:r>
            <a:r>
              <a:rPr lang="en-US" u="sng" dirty="0" smtClean="0"/>
              <a:t>Non-intact skin</a:t>
            </a:r>
            <a:r>
              <a:rPr lang="en-US" dirty="0" smtClean="0"/>
              <a:t> – skin that is chapped (cracked) or has cuts, abrasions, lesions, acne, or other openings, or is afflicted with dermatitis – will not.  You can, however, become potentially infected if you have infected blood or OPIM on intact skin, for example on your hand, and then you rub your eyes, thus allowing a route of entry through the eyes.</a:t>
            </a:r>
          </a:p>
          <a:p>
            <a:r>
              <a:rPr lang="en-US" dirty="0" smtClean="0"/>
              <a:t>“Other modes of transmission will be discussed when we go over the individual BBPs of concern.”</a:t>
            </a:r>
          </a:p>
        </p:txBody>
      </p:sp>
      <p:sp>
        <p:nvSpPr>
          <p:cNvPr id="67588" name="Rectangle 3"/>
          <p:cNvSpPr>
            <a:spLocks noGrp="1" noRot="1" noChangeAspect="1" noChangeArrowheads="1" noTextEdit="1"/>
          </p:cNvSpPr>
          <p:nvPr>
            <p:ph type="sldImg"/>
          </p:nvPr>
        </p:nvSpPr>
        <p:spPr>
          <a:xfrm>
            <a:off x="830263" y="709613"/>
            <a:ext cx="5199062" cy="3465512"/>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p:spPr>
        <p:txBody>
          <a:bodyPr/>
          <a:lstStyle/>
          <a:p>
            <a:r>
              <a:rPr lang="en-US" dirty="0"/>
              <a:t>Page </a:t>
            </a:r>
            <a:fld id="{67EE7065-0F73-4CBB-8B9C-1EC435F6CF32}" type="slidenum">
              <a:rPr lang="en-US"/>
              <a:pPr/>
              <a:t>10</a:t>
            </a:fld>
            <a:endParaRPr lang="en-US" dirty="0"/>
          </a:p>
        </p:txBody>
      </p:sp>
      <p:sp>
        <p:nvSpPr>
          <p:cNvPr id="68611" name="Rectangle 2"/>
          <p:cNvSpPr>
            <a:spLocks noGrp="1" noRot="1" noChangeAspect="1" noChangeArrowheads="1" noTextEdit="1"/>
          </p:cNvSpPr>
          <p:nvPr>
            <p:ph type="sldImg"/>
          </p:nvPr>
        </p:nvSpPr>
        <p:spPr>
          <a:xfrm>
            <a:off x="830263" y="709613"/>
            <a:ext cx="5199062" cy="3465512"/>
          </a:xfrm>
          <a:ln/>
        </p:spPr>
      </p:sp>
      <p:sp>
        <p:nvSpPr>
          <p:cNvPr id="68612" name="Rectangle 3"/>
          <p:cNvSpPr>
            <a:spLocks noGrp="1" noChangeArrowheads="1"/>
          </p:cNvSpPr>
          <p:nvPr>
            <p:ph type="body" idx="1"/>
          </p:nvPr>
        </p:nvSpPr>
        <p:spPr>
          <a:noFill/>
          <a:ln/>
        </p:spPr>
        <p:txBody>
          <a:bodyPr/>
          <a:lstStyle/>
          <a:p>
            <a:pPr>
              <a:spcAft>
                <a:spcPct val="0"/>
              </a:spcAft>
            </a:pPr>
            <a:r>
              <a:rPr lang="en-US" dirty="0" smtClean="0"/>
              <a:t>“Most exposures do not result in infection. Following a specific exposure, the risk of infection may vary with factors such as</a:t>
            </a:r>
          </a:p>
          <a:p>
            <a:pPr>
              <a:spcAft>
                <a:spcPct val="0"/>
              </a:spcAft>
            </a:pPr>
            <a:endParaRPr lang="en-US" dirty="0" smtClean="0"/>
          </a:p>
          <a:p>
            <a:pPr>
              <a:spcAft>
                <a:spcPct val="0"/>
              </a:spcAft>
              <a:buFontTx/>
              <a:buChar char="•"/>
            </a:pPr>
            <a:r>
              <a:rPr lang="en-US" dirty="0" smtClean="0"/>
              <a:t>The pathogen involved</a:t>
            </a:r>
          </a:p>
          <a:p>
            <a:pPr>
              <a:spcAft>
                <a:spcPct val="0"/>
              </a:spcAft>
              <a:buFontTx/>
              <a:buChar char="•"/>
            </a:pPr>
            <a:r>
              <a:rPr lang="en-US" dirty="0" smtClean="0"/>
              <a:t>The type or route of exposure</a:t>
            </a:r>
          </a:p>
          <a:p>
            <a:pPr>
              <a:spcAft>
                <a:spcPct val="0"/>
              </a:spcAft>
              <a:buFontTx/>
              <a:buChar char="•"/>
            </a:pPr>
            <a:r>
              <a:rPr lang="en-US" dirty="0" smtClean="0"/>
              <a:t>The amount of virus in the infected blood at the time of exposure</a:t>
            </a:r>
          </a:p>
          <a:p>
            <a:pPr>
              <a:spcAft>
                <a:spcPct val="0"/>
              </a:spcAft>
              <a:buFontTx/>
              <a:buChar char="•"/>
            </a:pPr>
            <a:r>
              <a:rPr lang="en-US" dirty="0" smtClean="0"/>
              <a:t>The amount of infected blood involved in the exposure</a:t>
            </a:r>
          </a:p>
          <a:p>
            <a:pPr>
              <a:spcAft>
                <a:spcPct val="0"/>
              </a:spcAft>
              <a:buFontTx/>
              <a:buChar char="•"/>
            </a:pPr>
            <a:r>
              <a:rPr lang="en-US" dirty="0" smtClean="0"/>
              <a:t>Whether post-exposure treatment was taken</a:t>
            </a:r>
          </a:p>
          <a:p>
            <a:pPr>
              <a:spcAft>
                <a:spcPct val="0"/>
              </a:spcAft>
              <a:buFontTx/>
              <a:buChar char="•"/>
            </a:pPr>
            <a:r>
              <a:rPr lang="en-US" dirty="0" smtClean="0"/>
              <a:t>The immune status and specific response of the infected individual</a:t>
            </a:r>
          </a:p>
          <a:p>
            <a:pPr>
              <a:spcAft>
                <a:spcPct val="0"/>
              </a:spcAft>
              <a:buFontTx/>
              <a:buChar char="•"/>
            </a:pPr>
            <a:endParaRPr lang="en-US" dirty="0" smtClean="0"/>
          </a:p>
          <a:p>
            <a:pPr>
              <a:spcAft>
                <a:spcPct val="0"/>
              </a:spcAft>
            </a:pPr>
            <a:r>
              <a:rPr lang="en-US" i="1" dirty="0" smtClean="0"/>
              <a:t>(Note: the graphic shows the tip of an injection needle.)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1600200"/>
            <a:ext cx="92583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15250" y="0"/>
            <a:ext cx="257175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756285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9493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1600200"/>
            <a:ext cx="455295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9493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14350" y="1600200"/>
            <a:ext cx="455295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350" y="3938588"/>
            <a:ext cx="455295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219700" y="1600200"/>
            <a:ext cx="455295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14350" y="1600200"/>
            <a:ext cx="92583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page_background_marbly_WLine"/>
          <p:cNvPicPr>
            <a:picLocks noChangeAspect="1" noChangeArrowheads="1"/>
          </p:cNvPicPr>
          <p:nvPr/>
        </p:nvPicPr>
        <p:blipFill>
          <a:blip r:embed="rId15" cstate="print"/>
          <a:srcRect/>
          <a:stretch>
            <a:fillRect/>
          </a:stretch>
        </p:blipFill>
        <p:spPr bwMode="auto">
          <a:xfrm>
            <a:off x="0" y="0"/>
            <a:ext cx="10287000" cy="6858000"/>
          </a:xfrm>
          <a:prstGeom prst="rect">
            <a:avLst/>
          </a:prstGeom>
          <a:noFill/>
          <a:ln w="9525">
            <a:noFill/>
            <a:miter lim="800000"/>
            <a:headEnd/>
            <a:tailEnd/>
          </a:ln>
        </p:spPr>
      </p:pic>
      <p:sp>
        <p:nvSpPr>
          <p:cNvPr id="162819" name="Rectangle 3"/>
          <p:cNvSpPr>
            <a:spLocks noGrp="1" noChangeArrowheads="1"/>
          </p:cNvSpPr>
          <p:nvPr>
            <p:ph type="title"/>
          </p:nvPr>
        </p:nvSpPr>
        <p:spPr bwMode="auto">
          <a:xfrm>
            <a:off x="0" y="0"/>
            <a:ext cx="10287000" cy="9493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p>
            <a:pPr lvl="0"/>
            <a:r>
              <a:rPr lang="en-US" smtClean="0"/>
              <a:t>Click to edit Master title style</a:t>
            </a:r>
          </a:p>
        </p:txBody>
      </p:sp>
      <p:sp>
        <p:nvSpPr>
          <p:cNvPr id="162827" name="Text Box 11"/>
          <p:cNvSpPr txBox="1">
            <a:spLocks noChangeArrowheads="1"/>
          </p:cNvSpPr>
          <p:nvPr userDrawn="1"/>
        </p:nvSpPr>
        <p:spPr bwMode="auto">
          <a:xfrm>
            <a:off x="9829800" y="6553200"/>
            <a:ext cx="381000" cy="257175"/>
          </a:xfrm>
          <a:prstGeom prst="rect">
            <a:avLst/>
          </a:prstGeom>
          <a:noFill/>
          <a:ln w="25400">
            <a:noFill/>
            <a:miter lim="800000"/>
            <a:headEnd/>
            <a:tailEnd/>
          </a:ln>
          <a:effectLst/>
        </p:spPr>
        <p:txBody>
          <a:bodyPr lIns="45720" rIns="45720">
            <a:spAutoFit/>
          </a:bodyPr>
          <a:lstStyle/>
          <a:p>
            <a:pPr marL="285750" indent="-285750">
              <a:spcBef>
                <a:spcPct val="50000"/>
              </a:spcBef>
              <a:defRPr/>
            </a:pPr>
            <a:fld id="{E5E99F05-6DDA-476F-AF22-E82DA89587D5}" type="slidenum">
              <a:rPr lang="en-US" sz="1200" b="0"/>
              <a:pPr marL="285750" indent="-285750">
                <a:spcBef>
                  <a:spcPct val="50000"/>
                </a:spcBef>
                <a:defRPr/>
              </a:pPr>
              <a:t>‹#›</a:t>
            </a:fld>
            <a:endParaRPr lang="en-US" sz="1200" b="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000" b="1">
          <a:solidFill>
            <a:srgbClr val="00007A"/>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00007A"/>
          </a:solidFill>
          <a:effectLst>
            <a:outerShdw blurRad="38100" dist="38100" dir="2700000" algn="tl">
              <a:srgbClr val="C0C0C0"/>
            </a:outerShdw>
          </a:effectLst>
          <a:latin typeface="Arial" pitchFamily="34" charset="0"/>
        </a:defRPr>
      </a:lvl2pPr>
      <a:lvl3pPr algn="ctr" rtl="0" eaLnBrk="0" fontAlgn="base" hangingPunct="0">
        <a:spcBef>
          <a:spcPct val="0"/>
        </a:spcBef>
        <a:spcAft>
          <a:spcPct val="0"/>
        </a:spcAft>
        <a:defRPr sz="4000" b="1">
          <a:solidFill>
            <a:srgbClr val="00007A"/>
          </a:solidFill>
          <a:effectLst>
            <a:outerShdw blurRad="38100" dist="38100" dir="2700000" algn="tl">
              <a:srgbClr val="C0C0C0"/>
            </a:outerShdw>
          </a:effectLst>
          <a:latin typeface="Arial" pitchFamily="34" charset="0"/>
        </a:defRPr>
      </a:lvl3pPr>
      <a:lvl4pPr algn="ctr" rtl="0" eaLnBrk="0" fontAlgn="base" hangingPunct="0">
        <a:spcBef>
          <a:spcPct val="0"/>
        </a:spcBef>
        <a:spcAft>
          <a:spcPct val="0"/>
        </a:spcAft>
        <a:defRPr sz="4000" b="1">
          <a:solidFill>
            <a:srgbClr val="00007A"/>
          </a:solidFill>
          <a:effectLst>
            <a:outerShdw blurRad="38100" dist="38100" dir="2700000" algn="tl">
              <a:srgbClr val="C0C0C0"/>
            </a:outerShdw>
          </a:effectLst>
          <a:latin typeface="Arial" pitchFamily="34" charset="0"/>
        </a:defRPr>
      </a:lvl4pPr>
      <a:lvl5pPr algn="ctr" rtl="0" eaLnBrk="0" fontAlgn="base" hangingPunct="0">
        <a:spcBef>
          <a:spcPct val="0"/>
        </a:spcBef>
        <a:spcAft>
          <a:spcPct val="0"/>
        </a:spcAft>
        <a:defRPr sz="4000" b="1">
          <a:solidFill>
            <a:srgbClr val="00007A"/>
          </a:solidFill>
          <a:effectLst>
            <a:outerShdw blurRad="38100" dist="38100" dir="2700000" algn="tl">
              <a:srgbClr val="C0C0C0"/>
            </a:outerShdw>
          </a:effectLst>
          <a:latin typeface="Arial" pitchFamily="34" charset="0"/>
        </a:defRPr>
      </a:lvl5pPr>
      <a:lvl6pPr marL="457200" algn="ctr" rtl="0" fontAlgn="base">
        <a:spcBef>
          <a:spcPct val="0"/>
        </a:spcBef>
        <a:spcAft>
          <a:spcPct val="0"/>
        </a:spcAft>
        <a:defRPr sz="4000" b="1">
          <a:solidFill>
            <a:srgbClr val="00007A"/>
          </a:solidFill>
          <a:effectLst>
            <a:outerShdw blurRad="38100" dist="38100" dir="2700000" algn="tl">
              <a:srgbClr val="C0C0C0"/>
            </a:outerShdw>
          </a:effectLst>
          <a:latin typeface="Arial" pitchFamily="34" charset="0"/>
        </a:defRPr>
      </a:lvl6pPr>
      <a:lvl7pPr marL="914400" algn="ctr" rtl="0" fontAlgn="base">
        <a:spcBef>
          <a:spcPct val="0"/>
        </a:spcBef>
        <a:spcAft>
          <a:spcPct val="0"/>
        </a:spcAft>
        <a:defRPr sz="4000" b="1">
          <a:solidFill>
            <a:srgbClr val="00007A"/>
          </a:solidFill>
          <a:effectLst>
            <a:outerShdw blurRad="38100" dist="38100" dir="2700000" algn="tl">
              <a:srgbClr val="C0C0C0"/>
            </a:outerShdw>
          </a:effectLst>
          <a:latin typeface="Arial" pitchFamily="34" charset="0"/>
        </a:defRPr>
      </a:lvl7pPr>
      <a:lvl8pPr marL="1371600" algn="ctr" rtl="0" fontAlgn="base">
        <a:spcBef>
          <a:spcPct val="0"/>
        </a:spcBef>
        <a:spcAft>
          <a:spcPct val="0"/>
        </a:spcAft>
        <a:defRPr sz="4000" b="1">
          <a:solidFill>
            <a:srgbClr val="00007A"/>
          </a:solidFill>
          <a:effectLst>
            <a:outerShdw blurRad="38100" dist="38100" dir="2700000" algn="tl">
              <a:srgbClr val="C0C0C0"/>
            </a:outerShdw>
          </a:effectLst>
          <a:latin typeface="Arial" pitchFamily="34" charset="0"/>
        </a:defRPr>
      </a:lvl8pPr>
      <a:lvl9pPr marL="1828800" algn="ctr" rtl="0" fontAlgn="base">
        <a:spcBef>
          <a:spcPct val="0"/>
        </a:spcBef>
        <a:spcAft>
          <a:spcPct val="0"/>
        </a:spcAft>
        <a:defRPr sz="4000" b="1">
          <a:solidFill>
            <a:srgbClr val="00007A"/>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epidemic.org/rightsReserved.html" TargetMode="Externa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osha.gov/pls/oshaweb/owadisp.show_document?p_table=STANDARDS&amp;p_id=1005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7.wmf"/></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1.xml"/><Relationship Id="rId1" Type="http://schemas.openxmlformats.org/officeDocument/2006/relationships/vmlDrawing" Target="../drawings/vmlDrawing2.v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5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mailto:matt.sharpe@okstate.edu" TargetMode="External"/><Relationship Id="rId4" Type="http://schemas.openxmlformats.org/officeDocument/2006/relationships/hyperlink" Target="mailto:laurie.stclair@okstate.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p:txBody>
          <a:bodyPr/>
          <a:lstStyle/>
          <a:p>
            <a:pPr eaLnBrk="1" hangingPunct="1">
              <a:defRPr/>
            </a:pPr>
            <a:r>
              <a:rPr lang="en-US" dirty="0" smtClean="0"/>
              <a:t>BLOODBORNE PATHOGEN TRAINING</a:t>
            </a:r>
          </a:p>
        </p:txBody>
      </p:sp>
      <p:pic>
        <p:nvPicPr>
          <p:cNvPr id="5123" name="Picture 4" descr="BloodyGloves"/>
          <p:cNvPicPr>
            <a:picLocks noGrp="1" noChangeAspect="1" noChangeArrowheads="1"/>
          </p:cNvPicPr>
          <p:nvPr>
            <p:ph type="body" idx="1"/>
          </p:nvPr>
        </p:nvPicPr>
        <p:blipFill>
          <a:blip r:embed="rId3" cstate="print"/>
          <a:srcRect/>
          <a:stretch>
            <a:fillRect/>
          </a:stretch>
        </p:blipFill>
        <p:spPr bwMode="auto">
          <a:xfrm>
            <a:off x="2171700" y="2286000"/>
            <a:ext cx="6172200" cy="4038600"/>
          </a:xfrm>
          <a:noFill/>
          <a:ln w="12700">
            <a:miter lim="800000"/>
            <a:headEnd/>
            <a:tailEnd/>
          </a:ln>
        </p:spPr>
      </p:pic>
      <p:sp>
        <p:nvSpPr>
          <p:cNvPr id="5124" name="Text Box 5"/>
          <p:cNvSpPr txBox="1">
            <a:spLocks noChangeArrowheads="1"/>
          </p:cNvSpPr>
          <p:nvPr/>
        </p:nvSpPr>
        <p:spPr bwMode="auto">
          <a:xfrm>
            <a:off x="419100" y="1295400"/>
            <a:ext cx="9525000" cy="658813"/>
          </a:xfrm>
          <a:prstGeom prst="rect">
            <a:avLst/>
          </a:prstGeom>
          <a:noFill/>
          <a:ln w="25400">
            <a:noFill/>
            <a:miter lim="800000"/>
            <a:headEnd/>
            <a:tailEnd/>
          </a:ln>
        </p:spPr>
        <p:txBody>
          <a:bodyPr lIns="45720" rIns="45720"/>
          <a:lstStyle/>
          <a:p>
            <a:pPr defTabSz="912813">
              <a:spcBef>
                <a:spcPct val="50000"/>
              </a:spcBef>
            </a:pPr>
            <a:r>
              <a:rPr lang="en-US" sz="2800" dirty="0">
                <a:solidFill>
                  <a:srgbClr val="FF9900"/>
                </a:solidFill>
              </a:rPr>
              <a:t>OKLAHOMA STATE UNIVERSITY CENTER FOR HEALTH SCIENCES</a:t>
            </a:r>
          </a:p>
        </p:txBody>
      </p:sp>
      <p:pic>
        <p:nvPicPr>
          <p:cNvPr id="5125" name="Picture 6" descr="OSU_CHS"/>
          <p:cNvPicPr>
            <a:picLocks noChangeAspect="1" noChangeArrowheads="1"/>
          </p:cNvPicPr>
          <p:nvPr/>
        </p:nvPicPr>
        <p:blipFill>
          <a:blip r:embed="rId4" cstate="print"/>
          <a:srcRect/>
          <a:stretch>
            <a:fillRect/>
          </a:stretch>
        </p:blipFill>
        <p:spPr bwMode="auto">
          <a:xfrm>
            <a:off x="342900" y="5562600"/>
            <a:ext cx="1143000" cy="933450"/>
          </a:xfrm>
          <a:prstGeom prst="rect">
            <a:avLst/>
          </a:prstGeom>
          <a:noFill/>
          <a:ln w="9525">
            <a:noFill/>
            <a:miter lim="800000"/>
            <a:headEnd/>
            <a:tailEnd/>
          </a:ln>
        </p:spPr>
      </p:pic>
      <p:sp>
        <p:nvSpPr>
          <p:cNvPr id="5126" name="Text Box 7"/>
          <p:cNvSpPr txBox="1">
            <a:spLocks noChangeArrowheads="1"/>
          </p:cNvSpPr>
          <p:nvPr/>
        </p:nvSpPr>
        <p:spPr bwMode="auto">
          <a:xfrm>
            <a:off x="2667000" y="6559550"/>
            <a:ext cx="7620000" cy="298450"/>
          </a:xfrm>
          <a:prstGeom prst="rect">
            <a:avLst/>
          </a:prstGeom>
          <a:noFill/>
          <a:ln w="25400">
            <a:noFill/>
            <a:miter lim="800000"/>
            <a:headEnd/>
            <a:tailEnd/>
          </a:ln>
        </p:spPr>
        <p:txBody>
          <a:bodyPr lIns="45720" rIns="45720">
            <a:spAutoFit/>
          </a:bodyPr>
          <a:lstStyle/>
          <a:p>
            <a:pPr defTabSz="912813">
              <a:spcBef>
                <a:spcPct val="50000"/>
              </a:spcBef>
            </a:pPr>
            <a:r>
              <a:rPr lang="en-US" dirty="0">
                <a:solidFill>
                  <a:srgbClr val="000099"/>
                </a:solidFill>
              </a:rPr>
              <a:t>Courtesy of Washington State Department of Labor and Industries</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92898"/>
                                        </p:tgtEl>
                                        <p:attrNameLst>
                                          <p:attrName>style.visibility</p:attrName>
                                        </p:attrNameLst>
                                      </p:cBhvr>
                                      <p:to>
                                        <p:strVal val="visible"/>
                                      </p:to>
                                    </p:set>
                                    <p:anim calcmode="lin" valueType="num">
                                      <p:cBhvr>
                                        <p:cTn id="7" dur="2000" fill="hold"/>
                                        <p:tgtEl>
                                          <p:spTgt spid="592898"/>
                                        </p:tgtEl>
                                        <p:attrNameLst>
                                          <p:attrName>ppt_w</p:attrName>
                                        </p:attrNameLst>
                                      </p:cBhvr>
                                      <p:tavLst>
                                        <p:tav tm="0">
                                          <p:val>
                                            <p:strVal val="#ppt_w*2.5"/>
                                          </p:val>
                                        </p:tav>
                                        <p:tav tm="100000">
                                          <p:val>
                                            <p:strVal val="#ppt_w"/>
                                          </p:val>
                                        </p:tav>
                                      </p:tavLst>
                                    </p:anim>
                                    <p:anim calcmode="lin" valueType="num">
                                      <p:cBhvr>
                                        <p:cTn id="8" dur="2000" fill="hold"/>
                                        <p:tgtEl>
                                          <p:spTgt spid="592898"/>
                                        </p:tgtEl>
                                        <p:attrNameLst>
                                          <p:attrName>ppt_h</p:attrName>
                                        </p:attrNameLst>
                                      </p:cBhvr>
                                      <p:tavLst>
                                        <p:tav tm="0">
                                          <p:val>
                                            <p:strVal val="#ppt_h"/>
                                          </p:val>
                                        </p:tav>
                                        <p:tav tm="100000">
                                          <p:val>
                                            <p:strVal val="#ppt_h"/>
                                          </p:val>
                                        </p:tav>
                                      </p:tavLst>
                                    </p:anim>
                                    <p:anim calcmode="lin" valueType="num">
                                      <p:cBhvr>
                                        <p:cTn id="9" dur="2000" fill="hold"/>
                                        <p:tgtEl>
                                          <p:spTgt spid="592898"/>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592898"/>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592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8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1026"/>
          <p:cNvSpPr>
            <a:spLocks noGrp="1" noChangeArrowheads="1"/>
          </p:cNvSpPr>
          <p:nvPr>
            <p:ph type="title"/>
          </p:nvPr>
        </p:nvSpPr>
        <p:spPr/>
        <p:txBody>
          <a:bodyPr/>
          <a:lstStyle/>
          <a:p>
            <a:pPr eaLnBrk="1" hangingPunct="1">
              <a:defRPr/>
            </a:pPr>
            <a:r>
              <a:rPr lang="en-US" dirty="0" smtClean="0"/>
              <a:t>Transmission of BBPs</a:t>
            </a:r>
          </a:p>
        </p:txBody>
      </p:sp>
      <p:sp>
        <p:nvSpPr>
          <p:cNvPr id="12291" name="Text Box 1027"/>
          <p:cNvSpPr txBox="1">
            <a:spLocks noChangeArrowheads="1"/>
          </p:cNvSpPr>
          <p:nvPr/>
        </p:nvSpPr>
        <p:spPr bwMode="auto">
          <a:xfrm>
            <a:off x="762000" y="1295400"/>
            <a:ext cx="8763000" cy="476250"/>
          </a:xfrm>
          <a:prstGeom prst="rect">
            <a:avLst/>
          </a:prstGeom>
          <a:noFill/>
          <a:ln w="9525">
            <a:noFill/>
            <a:miter lim="800000"/>
            <a:headEnd/>
            <a:tailEnd/>
          </a:ln>
        </p:spPr>
        <p:txBody>
          <a:bodyPr lIns="92075" tIns="46038" rIns="92075" bIns="46038">
            <a:spAutoFit/>
          </a:bodyPr>
          <a:lstStyle/>
          <a:p>
            <a:pPr>
              <a:spcBef>
                <a:spcPct val="0"/>
              </a:spcBef>
            </a:pPr>
            <a:r>
              <a:rPr lang="en-US" sz="2800" b="0" dirty="0"/>
              <a:t>Risk of infection depends on several factors:</a:t>
            </a:r>
          </a:p>
        </p:txBody>
      </p:sp>
      <p:sp>
        <p:nvSpPr>
          <p:cNvPr id="12292" name="Text Box 1028"/>
          <p:cNvSpPr txBox="1">
            <a:spLocks noChangeArrowheads="1"/>
          </p:cNvSpPr>
          <p:nvPr/>
        </p:nvSpPr>
        <p:spPr bwMode="auto">
          <a:xfrm>
            <a:off x="5410200" y="2133600"/>
            <a:ext cx="4572000" cy="4205288"/>
          </a:xfrm>
          <a:prstGeom prst="rect">
            <a:avLst/>
          </a:prstGeom>
          <a:noFill/>
          <a:ln w="9525">
            <a:noFill/>
            <a:miter lim="800000"/>
            <a:headEnd/>
            <a:tailEnd/>
          </a:ln>
        </p:spPr>
        <p:txBody>
          <a:bodyPr lIns="92075" tIns="46038" rIns="92075" bIns="46038">
            <a:spAutoFit/>
          </a:bodyPr>
          <a:lstStyle/>
          <a:p>
            <a:pPr marL="344488" indent="-344488" algn="l">
              <a:lnSpc>
                <a:spcPct val="95000"/>
              </a:lnSpc>
              <a:spcBef>
                <a:spcPct val="0"/>
              </a:spcBef>
              <a:spcAft>
                <a:spcPct val="25000"/>
              </a:spcAft>
              <a:buSzPct val="90000"/>
              <a:buFont typeface="Symbol" pitchFamily="18" charset="2"/>
              <a:buChar char="·"/>
            </a:pPr>
            <a:r>
              <a:rPr lang="en-US" sz="2400" b="0" dirty="0"/>
              <a:t>The pathogen involved</a:t>
            </a:r>
          </a:p>
          <a:p>
            <a:pPr marL="344488" indent="-344488" algn="l">
              <a:lnSpc>
                <a:spcPct val="95000"/>
              </a:lnSpc>
              <a:spcBef>
                <a:spcPct val="0"/>
              </a:spcBef>
              <a:spcAft>
                <a:spcPct val="25000"/>
              </a:spcAft>
              <a:buSzPct val="90000"/>
              <a:buFont typeface="Symbol" pitchFamily="18" charset="2"/>
              <a:buChar char="·"/>
            </a:pPr>
            <a:r>
              <a:rPr lang="en-US" sz="2400" b="0" dirty="0"/>
              <a:t>The type/route of exposure</a:t>
            </a:r>
          </a:p>
          <a:p>
            <a:pPr marL="344488" indent="-344488" algn="l">
              <a:spcBef>
                <a:spcPct val="0"/>
              </a:spcBef>
              <a:spcAft>
                <a:spcPct val="25000"/>
              </a:spcAft>
              <a:buSzPct val="90000"/>
              <a:buFont typeface="Symbol" pitchFamily="18" charset="2"/>
              <a:buChar char="·"/>
            </a:pPr>
            <a:r>
              <a:rPr lang="en-US" sz="2400" b="0" dirty="0"/>
              <a:t>The amount of virus in the infected blood at the time of exposure</a:t>
            </a:r>
          </a:p>
          <a:p>
            <a:pPr marL="344488" indent="-344488" algn="l">
              <a:spcBef>
                <a:spcPct val="0"/>
              </a:spcBef>
              <a:spcAft>
                <a:spcPct val="25000"/>
              </a:spcAft>
              <a:buSzPct val="90000"/>
              <a:buFont typeface="Symbol" pitchFamily="18" charset="2"/>
              <a:buChar char="·"/>
            </a:pPr>
            <a:r>
              <a:rPr lang="en-US" sz="2400" b="0" dirty="0"/>
              <a:t>The amount of infected blood involved in the exposure</a:t>
            </a:r>
          </a:p>
          <a:p>
            <a:pPr marL="344488" indent="-344488" algn="l">
              <a:spcBef>
                <a:spcPct val="0"/>
              </a:spcBef>
              <a:spcAft>
                <a:spcPct val="25000"/>
              </a:spcAft>
              <a:buSzPct val="90000"/>
              <a:buFont typeface="Symbol" pitchFamily="18" charset="2"/>
              <a:buChar char="·"/>
            </a:pPr>
            <a:r>
              <a:rPr lang="en-US" sz="2400" b="0" dirty="0"/>
              <a:t>Whether post-exposure treatment was taken</a:t>
            </a:r>
          </a:p>
          <a:p>
            <a:pPr marL="344488" indent="-344488" algn="l">
              <a:spcBef>
                <a:spcPct val="0"/>
              </a:spcBef>
              <a:spcAft>
                <a:spcPct val="25000"/>
              </a:spcAft>
              <a:buSzPct val="90000"/>
              <a:buFont typeface="Symbol" pitchFamily="18" charset="2"/>
              <a:buChar char="·"/>
            </a:pPr>
            <a:r>
              <a:rPr lang="en-US" sz="2400" b="0" dirty="0"/>
              <a:t>Specific immune response of the infected individual</a:t>
            </a:r>
          </a:p>
        </p:txBody>
      </p:sp>
      <p:pic>
        <p:nvPicPr>
          <p:cNvPr id="12293" name="Picture 1031" descr="Losingbloodwillnotkillyou"/>
          <p:cNvPicPr>
            <a:picLocks noChangeAspect="1" noChangeArrowheads="1"/>
          </p:cNvPicPr>
          <p:nvPr/>
        </p:nvPicPr>
        <p:blipFill>
          <a:blip r:embed="rId3" cstate="print"/>
          <a:srcRect/>
          <a:stretch>
            <a:fillRect/>
          </a:stretch>
        </p:blipFill>
        <p:spPr bwMode="auto">
          <a:xfrm>
            <a:off x="784225" y="2376488"/>
            <a:ext cx="4059238" cy="1728787"/>
          </a:xfrm>
          <a:prstGeom prst="rect">
            <a:avLst/>
          </a:prstGeom>
          <a:noFill/>
          <a:ln w="9525">
            <a:noFill/>
            <a:miter lim="800000"/>
            <a:headEnd/>
            <a:tailEnd/>
          </a:ln>
        </p:spPr>
      </p:pic>
      <p:sp>
        <p:nvSpPr>
          <p:cNvPr id="12294" name="Text Box 1033"/>
          <p:cNvSpPr txBox="1">
            <a:spLocks noChangeArrowheads="1"/>
          </p:cNvSpPr>
          <p:nvPr/>
        </p:nvSpPr>
        <p:spPr bwMode="auto">
          <a:xfrm>
            <a:off x="776288" y="6372225"/>
            <a:ext cx="2809875" cy="180975"/>
          </a:xfrm>
          <a:prstGeom prst="rect">
            <a:avLst/>
          </a:prstGeom>
          <a:noFill/>
          <a:ln w="9525">
            <a:noFill/>
            <a:miter lim="800000"/>
            <a:headEnd/>
            <a:tailEnd/>
          </a:ln>
        </p:spPr>
        <p:txBody>
          <a:bodyPr lIns="0" tIns="0" rIns="0" bIns="0">
            <a:spAutoFit/>
          </a:bodyPr>
          <a:lstStyle/>
          <a:p>
            <a:pPr algn="l" eaLnBrk="1" hangingPunct="1">
              <a:lnSpc>
                <a:spcPct val="100000"/>
              </a:lnSpc>
              <a:spcBef>
                <a:spcPct val="50000"/>
              </a:spcBef>
            </a:pPr>
            <a:r>
              <a:rPr lang="en-US" sz="1200" b="0" i="1" dirty="0"/>
              <a:t>Courtesy of Owen Mumford, Inc.</a:t>
            </a:r>
          </a:p>
        </p:txBody>
      </p:sp>
      <p:sp>
        <p:nvSpPr>
          <p:cNvPr id="12295" name="Rectangle 1034"/>
          <p:cNvSpPr>
            <a:spLocks noChangeArrowheads="1"/>
          </p:cNvSpPr>
          <p:nvPr/>
        </p:nvSpPr>
        <p:spPr bwMode="auto">
          <a:xfrm>
            <a:off x="762000" y="2281238"/>
            <a:ext cx="4086225" cy="4017962"/>
          </a:xfrm>
          <a:prstGeom prst="rect">
            <a:avLst/>
          </a:prstGeom>
          <a:noFill/>
          <a:ln w="19050">
            <a:solidFill>
              <a:srgbClr val="FF0000"/>
            </a:solidFill>
            <a:miter lim="800000"/>
            <a:headEnd/>
            <a:tailEnd/>
          </a:ln>
        </p:spPr>
        <p:txBody>
          <a:bodyPr wrap="none" lIns="45720" rIns="45720" anchor="ctr"/>
          <a:lstStyle/>
          <a:p>
            <a:endParaRPr lang="en-US" dirty="0"/>
          </a:p>
        </p:txBody>
      </p:sp>
      <p:grpSp>
        <p:nvGrpSpPr>
          <p:cNvPr id="12296" name="Group 1036"/>
          <p:cNvGrpSpPr>
            <a:grpSpLocks/>
          </p:cNvGrpSpPr>
          <p:nvPr/>
        </p:nvGrpSpPr>
        <p:grpSpPr bwMode="auto">
          <a:xfrm>
            <a:off x="795338" y="4930775"/>
            <a:ext cx="3984625" cy="1314450"/>
            <a:chOff x="489" y="3106"/>
            <a:chExt cx="2510" cy="828"/>
          </a:xfrm>
        </p:grpSpPr>
        <p:pic>
          <p:nvPicPr>
            <p:cNvPr id="12297" name="Picture 1032" descr="Receivingbloodcouldkillyou"/>
            <p:cNvPicPr>
              <a:picLocks noChangeAspect="1" noChangeArrowheads="1"/>
            </p:cNvPicPr>
            <p:nvPr/>
          </p:nvPicPr>
          <p:blipFill>
            <a:blip r:embed="rId4" cstate="print"/>
            <a:srcRect r="52283"/>
            <a:stretch>
              <a:fillRect/>
            </a:stretch>
          </p:blipFill>
          <p:spPr bwMode="auto">
            <a:xfrm>
              <a:off x="489" y="3106"/>
              <a:ext cx="1228" cy="828"/>
            </a:xfrm>
            <a:prstGeom prst="rect">
              <a:avLst/>
            </a:prstGeom>
            <a:noFill/>
            <a:ln w="9525">
              <a:noFill/>
              <a:miter lim="800000"/>
              <a:headEnd/>
              <a:tailEnd/>
            </a:ln>
          </p:spPr>
        </p:pic>
        <p:pic>
          <p:nvPicPr>
            <p:cNvPr id="12298" name="Picture 1035" descr="Receivingbloodcouldkillyou_small"/>
            <p:cNvPicPr>
              <a:picLocks noChangeAspect="1" noChangeArrowheads="1"/>
            </p:cNvPicPr>
            <p:nvPr/>
          </p:nvPicPr>
          <p:blipFill>
            <a:blip r:embed="rId5" cstate="print"/>
            <a:srcRect r="15320"/>
            <a:stretch>
              <a:fillRect/>
            </a:stretch>
          </p:blipFill>
          <p:spPr bwMode="auto">
            <a:xfrm>
              <a:off x="2064" y="3456"/>
              <a:ext cx="935" cy="112"/>
            </a:xfrm>
            <a:prstGeom prst="rect">
              <a:avLst/>
            </a:prstGeom>
            <a:noFill/>
            <a:ln w="9525">
              <a:noFill/>
              <a:miter lim="800000"/>
              <a:headEnd/>
              <a:tailEnd/>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lIns="91440" tIns="45720" rIns="91440" bIns="45720" anchorCtr="0"/>
          <a:lstStyle/>
          <a:p>
            <a:pPr eaLnBrk="1" hangingPunct="1">
              <a:defRPr/>
            </a:pPr>
            <a:r>
              <a:rPr lang="en-US" dirty="0" smtClean="0"/>
              <a:t>Bloodborne Pathogen Diseases</a:t>
            </a:r>
          </a:p>
        </p:txBody>
      </p:sp>
      <p:graphicFrame>
        <p:nvGraphicFramePr>
          <p:cNvPr id="453805" name="Group 173"/>
          <p:cNvGraphicFramePr>
            <a:graphicFrameLocks noGrp="1"/>
          </p:cNvGraphicFramePr>
          <p:nvPr/>
        </p:nvGraphicFramePr>
        <p:xfrm>
          <a:off x="717550" y="3886200"/>
          <a:ext cx="8839200" cy="2477136"/>
        </p:xfrm>
        <a:graphic>
          <a:graphicData uri="http://schemas.openxmlformats.org/drawingml/2006/table">
            <a:tbl>
              <a:tblPr/>
              <a:tblGrid>
                <a:gridCol w="5683250"/>
                <a:gridCol w="3155950"/>
              </a:tblGrid>
              <a:tr h="569913">
                <a:tc gridSpan="2">
                  <a:txBody>
                    <a:bodyPr/>
                    <a:lstStyle/>
                    <a:p>
                      <a:pPr marL="460375" marR="0" lvl="0" indent="-238125"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Main bloodborne pathogens and diseases of concern</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r>
              <a:tr h="468313">
                <a:tc>
                  <a:txBody>
                    <a:bodyPr/>
                    <a:lstStyle/>
                    <a:p>
                      <a:pPr marL="1031875" marR="0" lvl="0" indent="-238125" algn="l" defTabSz="914400" rtl="0" eaLnBrk="1" fontAlgn="base" latinLnBrk="0" hangingPunct="1">
                        <a:lnSpc>
                          <a:spcPct val="100000"/>
                        </a:lnSpc>
                        <a:spcBef>
                          <a:spcPct val="20000"/>
                        </a:spcBef>
                        <a:spcAft>
                          <a:spcPct val="0"/>
                        </a:spcAft>
                        <a:buClrTx/>
                        <a:buSzTx/>
                        <a:buFontTx/>
                        <a:buChar char="•"/>
                        <a:tabLst/>
                      </a:pPr>
                      <a:r>
                        <a:rPr kumimoji="0" lang="en-US" sz="2600" b="1" i="0" u="none" strike="noStrike" cap="none" normalizeH="0" baseline="0" dirty="0" smtClean="0">
                          <a:ln>
                            <a:noFill/>
                          </a:ln>
                          <a:solidFill>
                            <a:srgbClr val="CC0000"/>
                          </a:solidFill>
                          <a:effectLst>
                            <a:outerShdw blurRad="38100" dist="38100" dir="2700000" algn="tl">
                              <a:srgbClr val="000000"/>
                            </a:outerShdw>
                          </a:effectLst>
                          <a:latin typeface="Arial" pitchFamily="34" charset="0"/>
                        </a:rPr>
                        <a:t>Hepatitis B Virus (HBV)</a:t>
                      </a:r>
                    </a:p>
                  </a:txBody>
                  <a:tcPr marL="0" marR="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CC0000"/>
                          </a:solidFill>
                          <a:effectLst>
                            <a:outerShdw blurRad="38100" dist="38100" dir="2700000" algn="tl">
                              <a:srgbClr val="000000"/>
                            </a:outerShdw>
                          </a:effectLst>
                          <a:latin typeface="Arial" pitchFamily="34" charset="0"/>
                        </a:rPr>
                        <a:t>–    Hepatitis B</a:t>
                      </a:r>
                    </a:p>
                  </a:txBody>
                  <a:tcPr marL="0" marR="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0C0C0"/>
                    </a:solidFill>
                  </a:tcPr>
                </a:tc>
              </a:tr>
              <a:tr h="442913">
                <a:tc>
                  <a:txBody>
                    <a:bodyPr/>
                    <a:lstStyle/>
                    <a:p>
                      <a:pPr marL="1031875" marR="0" lvl="0" indent="-238125" algn="l" defTabSz="914400" rtl="0" eaLnBrk="1" fontAlgn="base" latinLnBrk="0" hangingPunct="1">
                        <a:lnSpc>
                          <a:spcPct val="100000"/>
                        </a:lnSpc>
                        <a:spcBef>
                          <a:spcPct val="20000"/>
                        </a:spcBef>
                        <a:spcAft>
                          <a:spcPct val="0"/>
                        </a:spcAft>
                        <a:buClrTx/>
                        <a:buSzTx/>
                        <a:buFontTx/>
                        <a:buChar char="•"/>
                        <a:tabLst/>
                      </a:pPr>
                      <a:r>
                        <a:rPr kumimoji="0" lang="en-US" sz="2600" b="1" i="0" u="none" strike="noStrike" cap="none" normalizeH="0" baseline="0" dirty="0" smtClean="0">
                          <a:ln>
                            <a:noFill/>
                          </a:ln>
                          <a:solidFill>
                            <a:srgbClr val="CC0000"/>
                          </a:solidFill>
                          <a:effectLst>
                            <a:outerShdw blurRad="38100" dist="38100" dir="2700000" algn="tl">
                              <a:srgbClr val="000000"/>
                            </a:outerShdw>
                          </a:effectLst>
                          <a:latin typeface="Arial" pitchFamily="34" charset="0"/>
                        </a:rPr>
                        <a:t>Hepatitis C Virus (HCV)</a:t>
                      </a:r>
                    </a:p>
                  </a:txBody>
                  <a:tcPr marL="0" marR="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CC0000"/>
                          </a:solidFill>
                          <a:effectLst>
                            <a:outerShdw blurRad="38100" dist="38100" dir="2700000" algn="tl">
                              <a:srgbClr val="000000"/>
                            </a:outerShdw>
                          </a:effectLst>
                          <a:latin typeface="Arial" pitchFamily="34" charset="0"/>
                        </a:rPr>
                        <a:t>–    Hepatitis C</a:t>
                      </a:r>
                    </a:p>
                  </a:txBody>
                  <a:tcPr marL="0" marR="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C0C0C0"/>
                    </a:solidFill>
                  </a:tcPr>
                </a:tc>
              </a:tr>
              <a:tr h="931863">
                <a:tc>
                  <a:txBody>
                    <a:bodyPr/>
                    <a:lstStyle/>
                    <a:p>
                      <a:pPr marL="1031875" marR="0" lvl="0" indent="-238125" algn="l" defTabSz="914400" rtl="0" eaLnBrk="1" fontAlgn="base" latinLnBrk="0" hangingPunct="1">
                        <a:lnSpc>
                          <a:spcPct val="100000"/>
                        </a:lnSpc>
                        <a:spcBef>
                          <a:spcPct val="20000"/>
                        </a:spcBef>
                        <a:spcAft>
                          <a:spcPct val="0"/>
                        </a:spcAft>
                        <a:buClrTx/>
                        <a:buSzTx/>
                        <a:buFontTx/>
                        <a:buChar char="•"/>
                        <a:tabLst/>
                      </a:pPr>
                      <a:r>
                        <a:rPr kumimoji="0" lang="en-US" sz="2600" b="1" i="0" u="none" strike="noStrike" cap="none" normalizeH="0" baseline="0" dirty="0" smtClean="0">
                          <a:ln>
                            <a:noFill/>
                          </a:ln>
                          <a:solidFill>
                            <a:srgbClr val="CC0000"/>
                          </a:solidFill>
                          <a:effectLst>
                            <a:outerShdw blurRad="38100" dist="38100" dir="2700000" algn="tl">
                              <a:srgbClr val="000000"/>
                            </a:outerShdw>
                          </a:effectLst>
                          <a:latin typeface="Arial" pitchFamily="34" charset="0"/>
                        </a:rPr>
                        <a:t>Human Immunodeficiency </a:t>
                      </a:r>
                      <a:br>
                        <a:rPr kumimoji="0" lang="en-US" sz="2600" b="1" i="0" u="none" strike="noStrike" cap="none" normalizeH="0" baseline="0" dirty="0" smtClean="0">
                          <a:ln>
                            <a:noFill/>
                          </a:ln>
                          <a:solidFill>
                            <a:srgbClr val="CC0000"/>
                          </a:solidFill>
                          <a:effectLst>
                            <a:outerShdw blurRad="38100" dist="38100" dir="2700000" algn="tl">
                              <a:srgbClr val="000000"/>
                            </a:outerShdw>
                          </a:effectLst>
                          <a:latin typeface="Arial" pitchFamily="34" charset="0"/>
                        </a:rPr>
                      </a:br>
                      <a:r>
                        <a:rPr kumimoji="0" lang="en-US" sz="2600" b="1" i="0" u="none" strike="noStrike" cap="none" normalizeH="0" baseline="0" dirty="0" smtClean="0">
                          <a:ln>
                            <a:noFill/>
                          </a:ln>
                          <a:solidFill>
                            <a:srgbClr val="CC0000"/>
                          </a:solidFill>
                          <a:effectLst>
                            <a:outerShdw blurRad="38100" dist="38100" dir="2700000" algn="tl">
                              <a:srgbClr val="000000"/>
                            </a:outerShdw>
                          </a:effectLst>
                          <a:latin typeface="Arial" pitchFamily="34" charset="0"/>
                        </a:rPr>
                        <a:t>Virus (HIV)</a:t>
                      </a:r>
                      <a:endParaRPr kumimoji="0" lang="en-US" sz="2600" b="0" i="0" u="none" strike="noStrike" cap="none" normalizeH="0" baseline="0" dirty="0" smtClean="0">
                        <a:ln>
                          <a:noFill/>
                        </a:ln>
                        <a:solidFill>
                          <a:schemeClr val="tx1"/>
                        </a:solidFill>
                        <a:effectLst/>
                        <a:latin typeface="Arial" pitchFamily="34" charset="0"/>
                      </a:endParaRPr>
                    </a:p>
                  </a:txBody>
                  <a:tcPr marL="0" marR="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CC0000"/>
                          </a:solidFill>
                          <a:effectLst>
                            <a:outerShdw blurRad="38100" dist="38100" dir="2700000" algn="tl">
                              <a:srgbClr val="000000"/>
                            </a:outerShdw>
                          </a:effectLst>
                          <a:latin typeface="Arial" pitchFamily="34" charset="0"/>
                        </a:rPr>
                        <a:t>–    AIDS</a:t>
                      </a:r>
                    </a:p>
                  </a:txBody>
                  <a:tcPr marL="0" marR="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grpSp>
        <p:nvGrpSpPr>
          <p:cNvPr id="13328" name="Group 64"/>
          <p:cNvGrpSpPr>
            <a:grpSpLocks/>
          </p:cNvGrpSpPr>
          <p:nvPr/>
        </p:nvGrpSpPr>
        <p:grpSpPr bwMode="auto">
          <a:xfrm>
            <a:off x="8991600" y="1393825"/>
            <a:ext cx="914400" cy="892175"/>
            <a:chOff x="5027" y="3069"/>
            <a:chExt cx="1119" cy="1092"/>
          </a:xfrm>
        </p:grpSpPr>
        <p:sp>
          <p:nvSpPr>
            <p:cNvPr id="13332" name="Freeform 65"/>
            <p:cNvSpPr>
              <a:spLocks/>
            </p:cNvSpPr>
            <p:nvPr/>
          </p:nvSpPr>
          <p:spPr bwMode="auto">
            <a:xfrm>
              <a:off x="5053" y="3069"/>
              <a:ext cx="943" cy="1092"/>
            </a:xfrm>
            <a:custGeom>
              <a:avLst/>
              <a:gdLst>
                <a:gd name="T0" fmla="*/ 445 w 943"/>
                <a:gd name="T1" fmla="*/ 339 h 1092"/>
                <a:gd name="T2" fmla="*/ 401 w 943"/>
                <a:gd name="T3" fmla="*/ 219 h 1092"/>
                <a:gd name="T4" fmla="*/ 332 w 943"/>
                <a:gd name="T5" fmla="*/ 157 h 1092"/>
                <a:gd name="T6" fmla="*/ 226 w 943"/>
                <a:gd name="T7" fmla="*/ 180 h 1092"/>
                <a:gd name="T8" fmla="*/ 188 w 943"/>
                <a:gd name="T9" fmla="*/ 275 h 1092"/>
                <a:gd name="T10" fmla="*/ 237 w 943"/>
                <a:gd name="T11" fmla="*/ 343 h 1092"/>
                <a:gd name="T12" fmla="*/ 298 w 943"/>
                <a:gd name="T13" fmla="*/ 408 h 1092"/>
                <a:gd name="T14" fmla="*/ 286 w 943"/>
                <a:gd name="T15" fmla="*/ 466 h 1092"/>
                <a:gd name="T16" fmla="*/ 197 w 943"/>
                <a:gd name="T17" fmla="*/ 468 h 1092"/>
                <a:gd name="T18" fmla="*/ 109 w 943"/>
                <a:gd name="T19" fmla="*/ 456 h 1092"/>
                <a:gd name="T20" fmla="*/ 8 w 943"/>
                <a:gd name="T21" fmla="*/ 504 h 1092"/>
                <a:gd name="T22" fmla="*/ 12 w 943"/>
                <a:gd name="T23" fmla="*/ 589 h 1092"/>
                <a:gd name="T24" fmla="*/ 55 w 943"/>
                <a:gd name="T25" fmla="*/ 633 h 1092"/>
                <a:gd name="T26" fmla="*/ 115 w 943"/>
                <a:gd name="T27" fmla="*/ 645 h 1092"/>
                <a:gd name="T28" fmla="*/ 181 w 943"/>
                <a:gd name="T29" fmla="*/ 638 h 1092"/>
                <a:gd name="T30" fmla="*/ 273 w 943"/>
                <a:gd name="T31" fmla="*/ 627 h 1092"/>
                <a:gd name="T32" fmla="*/ 362 w 943"/>
                <a:gd name="T33" fmla="*/ 663 h 1092"/>
                <a:gd name="T34" fmla="*/ 350 w 943"/>
                <a:gd name="T35" fmla="*/ 728 h 1092"/>
                <a:gd name="T36" fmla="*/ 290 w 943"/>
                <a:gd name="T37" fmla="*/ 791 h 1092"/>
                <a:gd name="T38" fmla="*/ 238 w 943"/>
                <a:gd name="T39" fmla="*/ 882 h 1092"/>
                <a:gd name="T40" fmla="*/ 275 w 943"/>
                <a:gd name="T41" fmla="*/ 971 h 1092"/>
                <a:gd name="T42" fmla="*/ 367 w 943"/>
                <a:gd name="T43" fmla="*/ 944 h 1092"/>
                <a:gd name="T44" fmla="*/ 428 w 943"/>
                <a:gd name="T45" fmla="*/ 850 h 1092"/>
                <a:gd name="T46" fmla="*/ 482 w 943"/>
                <a:gd name="T47" fmla="*/ 788 h 1092"/>
                <a:gd name="T48" fmla="*/ 544 w 943"/>
                <a:gd name="T49" fmla="*/ 788 h 1092"/>
                <a:gd name="T50" fmla="*/ 550 w 943"/>
                <a:gd name="T51" fmla="*/ 869 h 1092"/>
                <a:gd name="T52" fmla="*/ 534 w 943"/>
                <a:gd name="T53" fmla="*/ 976 h 1092"/>
                <a:gd name="T54" fmla="*/ 581 w 943"/>
                <a:gd name="T55" fmla="*/ 1085 h 1092"/>
                <a:gd name="T56" fmla="*/ 677 w 943"/>
                <a:gd name="T57" fmla="*/ 1064 h 1092"/>
                <a:gd name="T58" fmla="*/ 709 w 943"/>
                <a:gd name="T59" fmla="*/ 977 h 1092"/>
                <a:gd name="T60" fmla="*/ 681 w 943"/>
                <a:gd name="T61" fmla="*/ 864 h 1092"/>
                <a:gd name="T62" fmla="*/ 689 w 943"/>
                <a:gd name="T63" fmla="*/ 737 h 1092"/>
                <a:gd name="T64" fmla="*/ 767 w 943"/>
                <a:gd name="T65" fmla="*/ 697 h 1092"/>
                <a:gd name="T66" fmla="*/ 859 w 943"/>
                <a:gd name="T67" fmla="*/ 714 h 1092"/>
                <a:gd name="T68" fmla="*/ 910 w 943"/>
                <a:gd name="T69" fmla="*/ 705 h 1092"/>
                <a:gd name="T70" fmla="*/ 940 w 943"/>
                <a:gd name="T71" fmla="*/ 663 h 1092"/>
                <a:gd name="T72" fmla="*/ 925 w 943"/>
                <a:gd name="T73" fmla="*/ 611 h 1092"/>
                <a:gd name="T74" fmla="*/ 882 w 943"/>
                <a:gd name="T75" fmla="*/ 584 h 1092"/>
                <a:gd name="T76" fmla="*/ 815 w 943"/>
                <a:gd name="T77" fmla="*/ 575 h 1092"/>
                <a:gd name="T78" fmla="*/ 798 w 943"/>
                <a:gd name="T79" fmla="*/ 545 h 1092"/>
                <a:gd name="T80" fmla="*/ 843 w 943"/>
                <a:gd name="T81" fmla="*/ 506 h 1092"/>
                <a:gd name="T82" fmla="*/ 896 w 943"/>
                <a:gd name="T83" fmla="*/ 481 h 1092"/>
                <a:gd name="T84" fmla="*/ 925 w 943"/>
                <a:gd name="T85" fmla="*/ 422 h 1092"/>
                <a:gd name="T86" fmla="*/ 899 w 943"/>
                <a:gd name="T87" fmla="*/ 377 h 1092"/>
                <a:gd name="T88" fmla="*/ 831 w 943"/>
                <a:gd name="T89" fmla="*/ 381 h 1092"/>
                <a:gd name="T90" fmla="*/ 789 w 943"/>
                <a:gd name="T91" fmla="*/ 429 h 1092"/>
                <a:gd name="T92" fmla="*/ 746 w 943"/>
                <a:gd name="T93" fmla="*/ 433 h 1092"/>
                <a:gd name="T94" fmla="*/ 743 w 943"/>
                <a:gd name="T95" fmla="*/ 387 h 1092"/>
                <a:gd name="T96" fmla="*/ 783 w 943"/>
                <a:gd name="T97" fmla="*/ 335 h 1092"/>
                <a:gd name="T98" fmla="*/ 770 w 943"/>
                <a:gd name="T99" fmla="*/ 262 h 1092"/>
                <a:gd name="T100" fmla="*/ 722 w 943"/>
                <a:gd name="T101" fmla="*/ 257 h 1092"/>
                <a:gd name="T102" fmla="*/ 685 w 943"/>
                <a:gd name="T103" fmla="*/ 296 h 1092"/>
                <a:gd name="T104" fmla="*/ 660 w 943"/>
                <a:gd name="T105" fmla="*/ 368 h 1092"/>
                <a:gd name="T106" fmla="*/ 630 w 943"/>
                <a:gd name="T107" fmla="*/ 389 h 1092"/>
                <a:gd name="T108" fmla="*/ 623 w 943"/>
                <a:gd name="T109" fmla="*/ 288 h 1092"/>
                <a:gd name="T110" fmla="*/ 670 w 943"/>
                <a:gd name="T111" fmla="*/ 187 h 1092"/>
                <a:gd name="T112" fmla="*/ 686 w 943"/>
                <a:gd name="T113" fmla="*/ 50 h 1092"/>
                <a:gd name="T114" fmla="*/ 605 w 943"/>
                <a:gd name="T115" fmla="*/ 0 h 1092"/>
                <a:gd name="T116" fmla="*/ 523 w 943"/>
                <a:gd name="T117" fmla="*/ 92 h 1092"/>
                <a:gd name="T118" fmla="*/ 521 w 943"/>
                <a:gd name="T119" fmla="*/ 210 h 1092"/>
                <a:gd name="T120" fmla="*/ 527 w 943"/>
                <a:gd name="T121" fmla="*/ 337 h 10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3"/>
                <a:gd name="T184" fmla="*/ 0 h 1092"/>
                <a:gd name="T185" fmla="*/ 943 w 943"/>
                <a:gd name="T186" fmla="*/ 1092 h 10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3" h="1092">
                  <a:moveTo>
                    <a:pt x="498" y="372"/>
                  </a:moveTo>
                  <a:lnTo>
                    <a:pt x="498" y="372"/>
                  </a:lnTo>
                  <a:lnTo>
                    <a:pt x="488" y="376"/>
                  </a:lnTo>
                  <a:lnTo>
                    <a:pt x="479" y="377"/>
                  </a:lnTo>
                  <a:lnTo>
                    <a:pt x="471" y="374"/>
                  </a:lnTo>
                  <a:lnTo>
                    <a:pt x="464" y="368"/>
                  </a:lnTo>
                  <a:lnTo>
                    <a:pt x="457" y="361"/>
                  </a:lnTo>
                  <a:lnTo>
                    <a:pt x="451" y="351"/>
                  </a:lnTo>
                  <a:lnTo>
                    <a:pt x="445" y="339"/>
                  </a:lnTo>
                  <a:lnTo>
                    <a:pt x="440" y="326"/>
                  </a:lnTo>
                  <a:lnTo>
                    <a:pt x="435" y="312"/>
                  </a:lnTo>
                  <a:lnTo>
                    <a:pt x="430" y="298"/>
                  </a:lnTo>
                  <a:lnTo>
                    <a:pt x="426" y="283"/>
                  </a:lnTo>
                  <a:lnTo>
                    <a:pt x="421" y="269"/>
                  </a:lnTo>
                  <a:lnTo>
                    <a:pt x="416" y="255"/>
                  </a:lnTo>
                  <a:lnTo>
                    <a:pt x="412" y="241"/>
                  </a:lnTo>
                  <a:lnTo>
                    <a:pt x="406" y="229"/>
                  </a:lnTo>
                  <a:lnTo>
                    <a:pt x="401" y="219"/>
                  </a:lnTo>
                  <a:lnTo>
                    <a:pt x="395" y="211"/>
                  </a:lnTo>
                  <a:lnTo>
                    <a:pt x="389" y="202"/>
                  </a:lnTo>
                  <a:lnTo>
                    <a:pt x="382" y="193"/>
                  </a:lnTo>
                  <a:lnTo>
                    <a:pt x="373" y="184"/>
                  </a:lnTo>
                  <a:lnTo>
                    <a:pt x="364" y="177"/>
                  </a:lnTo>
                  <a:lnTo>
                    <a:pt x="354" y="169"/>
                  </a:lnTo>
                  <a:lnTo>
                    <a:pt x="344" y="162"/>
                  </a:lnTo>
                  <a:lnTo>
                    <a:pt x="332" y="157"/>
                  </a:lnTo>
                  <a:lnTo>
                    <a:pt x="320" y="153"/>
                  </a:lnTo>
                  <a:lnTo>
                    <a:pt x="308" y="150"/>
                  </a:lnTo>
                  <a:lnTo>
                    <a:pt x="295" y="149"/>
                  </a:lnTo>
                  <a:lnTo>
                    <a:pt x="282" y="150"/>
                  </a:lnTo>
                  <a:lnTo>
                    <a:pt x="268" y="154"/>
                  </a:lnTo>
                  <a:lnTo>
                    <a:pt x="255" y="160"/>
                  </a:lnTo>
                  <a:lnTo>
                    <a:pt x="240" y="169"/>
                  </a:lnTo>
                  <a:lnTo>
                    <a:pt x="226" y="180"/>
                  </a:lnTo>
                  <a:lnTo>
                    <a:pt x="217" y="190"/>
                  </a:lnTo>
                  <a:lnTo>
                    <a:pt x="208" y="200"/>
                  </a:lnTo>
                  <a:lnTo>
                    <a:pt x="202" y="211"/>
                  </a:lnTo>
                  <a:lnTo>
                    <a:pt x="196" y="221"/>
                  </a:lnTo>
                  <a:lnTo>
                    <a:pt x="192" y="232"/>
                  </a:lnTo>
                  <a:lnTo>
                    <a:pt x="189" y="242"/>
                  </a:lnTo>
                  <a:lnTo>
                    <a:pt x="187" y="254"/>
                  </a:lnTo>
                  <a:lnTo>
                    <a:pt x="187" y="264"/>
                  </a:lnTo>
                  <a:lnTo>
                    <a:pt x="188" y="275"/>
                  </a:lnTo>
                  <a:lnTo>
                    <a:pt x="191" y="285"/>
                  </a:lnTo>
                  <a:lnTo>
                    <a:pt x="194" y="295"/>
                  </a:lnTo>
                  <a:lnTo>
                    <a:pt x="199" y="305"/>
                  </a:lnTo>
                  <a:lnTo>
                    <a:pt x="205" y="314"/>
                  </a:lnTo>
                  <a:lnTo>
                    <a:pt x="212" y="323"/>
                  </a:lnTo>
                  <a:lnTo>
                    <a:pt x="221" y="331"/>
                  </a:lnTo>
                  <a:lnTo>
                    <a:pt x="231" y="339"/>
                  </a:lnTo>
                  <a:lnTo>
                    <a:pt x="237" y="343"/>
                  </a:lnTo>
                  <a:lnTo>
                    <a:pt x="245" y="349"/>
                  </a:lnTo>
                  <a:lnTo>
                    <a:pt x="253" y="355"/>
                  </a:lnTo>
                  <a:lnTo>
                    <a:pt x="261" y="362"/>
                  </a:lnTo>
                  <a:lnTo>
                    <a:pt x="268" y="369"/>
                  </a:lnTo>
                  <a:lnTo>
                    <a:pt x="275" y="376"/>
                  </a:lnTo>
                  <a:lnTo>
                    <a:pt x="282" y="384"/>
                  </a:lnTo>
                  <a:lnTo>
                    <a:pt x="288" y="392"/>
                  </a:lnTo>
                  <a:lnTo>
                    <a:pt x="293" y="400"/>
                  </a:lnTo>
                  <a:lnTo>
                    <a:pt x="298" y="408"/>
                  </a:lnTo>
                  <a:lnTo>
                    <a:pt x="302" y="416"/>
                  </a:lnTo>
                  <a:lnTo>
                    <a:pt x="304" y="424"/>
                  </a:lnTo>
                  <a:lnTo>
                    <a:pt x="305" y="432"/>
                  </a:lnTo>
                  <a:lnTo>
                    <a:pt x="305" y="439"/>
                  </a:lnTo>
                  <a:lnTo>
                    <a:pt x="303" y="447"/>
                  </a:lnTo>
                  <a:lnTo>
                    <a:pt x="299" y="453"/>
                  </a:lnTo>
                  <a:lnTo>
                    <a:pt x="292" y="460"/>
                  </a:lnTo>
                  <a:lnTo>
                    <a:pt x="286" y="466"/>
                  </a:lnTo>
                  <a:lnTo>
                    <a:pt x="278" y="470"/>
                  </a:lnTo>
                  <a:lnTo>
                    <a:pt x="269" y="473"/>
                  </a:lnTo>
                  <a:lnTo>
                    <a:pt x="260" y="474"/>
                  </a:lnTo>
                  <a:lnTo>
                    <a:pt x="250" y="475"/>
                  </a:lnTo>
                  <a:lnTo>
                    <a:pt x="240" y="475"/>
                  </a:lnTo>
                  <a:lnTo>
                    <a:pt x="230" y="474"/>
                  </a:lnTo>
                  <a:lnTo>
                    <a:pt x="220" y="472"/>
                  </a:lnTo>
                  <a:lnTo>
                    <a:pt x="208" y="471"/>
                  </a:lnTo>
                  <a:lnTo>
                    <a:pt x="197" y="468"/>
                  </a:lnTo>
                  <a:lnTo>
                    <a:pt x="187" y="466"/>
                  </a:lnTo>
                  <a:lnTo>
                    <a:pt x="176" y="464"/>
                  </a:lnTo>
                  <a:lnTo>
                    <a:pt x="166" y="462"/>
                  </a:lnTo>
                  <a:lnTo>
                    <a:pt x="155" y="460"/>
                  </a:lnTo>
                  <a:lnTo>
                    <a:pt x="146" y="458"/>
                  </a:lnTo>
                  <a:lnTo>
                    <a:pt x="134" y="456"/>
                  </a:lnTo>
                  <a:lnTo>
                    <a:pt x="122" y="456"/>
                  </a:lnTo>
                  <a:lnTo>
                    <a:pt x="109" y="456"/>
                  </a:lnTo>
                  <a:lnTo>
                    <a:pt x="96" y="458"/>
                  </a:lnTo>
                  <a:lnTo>
                    <a:pt x="83" y="460"/>
                  </a:lnTo>
                  <a:lnTo>
                    <a:pt x="69" y="463"/>
                  </a:lnTo>
                  <a:lnTo>
                    <a:pt x="56" y="467"/>
                  </a:lnTo>
                  <a:lnTo>
                    <a:pt x="45" y="472"/>
                  </a:lnTo>
                  <a:lnTo>
                    <a:pt x="34" y="478"/>
                  </a:lnTo>
                  <a:lnTo>
                    <a:pt x="24" y="485"/>
                  </a:lnTo>
                  <a:lnTo>
                    <a:pt x="15" y="494"/>
                  </a:lnTo>
                  <a:lnTo>
                    <a:pt x="8" y="504"/>
                  </a:lnTo>
                  <a:lnTo>
                    <a:pt x="3" y="514"/>
                  </a:lnTo>
                  <a:lnTo>
                    <a:pt x="0" y="527"/>
                  </a:lnTo>
                  <a:lnTo>
                    <a:pt x="0" y="540"/>
                  </a:lnTo>
                  <a:lnTo>
                    <a:pt x="1" y="556"/>
                  </a:lnTo>
                  <a:lnTo>
                    <a:pt x="4" y="565"/>
                  </a:lnTo>
                  <a:lnTo>
                    <a:pt x="6" y="574"/>
                  </a:lnTo>
                  <a:lnTo>
                    <a:pt x="9" y="582"/>
                  </a:lnTo>
                  <a:lnTo>
                    <a:pt x="12" y="589"/>
                  </a:lnTo>
                  <a:lnTo>
                    <a:pt x="16" y="596"/>
                  </a:lnTo>
                  <a:lnTo>
                    <a:pt x="20" y="603"/>
                  </a:lnTo>
                  <a:lnTo>
                    <a:pt x="24" y="609"/>
                  </a:lnTo>
                  <a:lnTo>
                    <a:pt x="29" y="614"/>
                  </a:lnTo>
                  <a:lnTo>
                    <a:pt x="34" y="618"/>
                  </a:lnTo>
                  <a:lnTo>
                    <a:pt x="39" y="623"/>
                  </a:lnTo>
                  <a:lnTo>
                    <a:pt x="44" y="627"/>
                  </a:lnTo>
                  <a:lnTo>
                    <a:pt x="50" y="630"/>
                  </a:lnTo>
                  <a:lnTo>
                    <a:pt x="55" y="633"/>
                  </a:lnTo>
                  <a:lnTo>
                    <a:pt x="62" y="636"/>
                  </a:lnTo>
                  <a:lnTo>
                    <a:pt x="68" y="638"/>
                  </a:lnTo>
                  <a:lnTo>
                    <a:pt x="74" y="640"/>
                  </a:lnTo>
                  <a:lnTo>
                    <a:pt x="81" y="641"/>
                  </a:lnTo>
                  <a:lnTo>
                    <a:pt x="87" y="643"/>
                  </a:lnTo>
                  <a:lnTo>
                    <a:pt x="94" y="644"/>
                  </a:lnTo>
                  <a:lnTo>
                    <a:pt x="101" y="644"/>
                  </a:lnTo>
                  <a:lnTo>
                    <a:pt x="108" y="645"/>
                  </a:lnTo>
                  <a:lnTo>
                    <a:pt x="115" y="645"/>
                  </a:lnTo>
                  <a:lnTo>
                    <a:pt x="123" y="645"/>
                  </a:lnTo>
                  <a:lnTo>
                    <a:pt x="130" y="644"/>
                  </a:lnTo>
                  <a:lnTo>
                    <a:pt x="137" y="644"/>
                  </a:lnTo>
                  <a:lnTo>
                    <a:pt x="144" y="643"/>
                  </a:lnTo>
                  <a:lnTo>
                    <a:pt x="152" y="642"/>
                  </a:lnTo>
                  <a:lnTo>
                    <a:pt x="159" y="642"/>
                  </a:lnTo>
                  <a:lnTo>
                    <a:pt x="166" y="640"/>
                  </a:lnTo>
                  <a:lnTo>
                    <a:pt x="174" y="640"/>
                  </a:lnTo>
                  <a:lnTo>
                    <a:pt x="181" y="638"/>
                  </a:lnTo>
                  <a:lnTo>
                    <a:pt x="188" y="637"/>
                  </a:lnTo>
                  <a:lnTo>
                    <a:pt x="200" y="635"/>
                  </a:lnTo>
                  <a:lnTo>
                    <a:pt x="211" y="633"/>
                  </a:lnTo>
                  <a:lnTo>
                    <a:pt x="223" y="632"/>
                  </a:lnTo>
                  <a:lnTo>
                    <a:pt x="236" y="630"/>
                  </a:lnTo>
                  <a:lnTo>
                    <a:pt x="249" y="629"/>
                  </a:lnTo>
                  <a:lnTo>
                    <a:pt x="261" y="628"/>
                  </a:lnTo>
                  <a:lnTo>
                    <a:pt x="273" y="627"/>
                  </a:lnTo>
                  <a:lnTo>
                    <a:pt x="285" y="627"/>
                  </a:lnTo>
                  <a:lnTo>
                    <a:pt x="297" y="628"/>
                  </a:lnTo>
                  <a:lnTo>
                    <a:pt x="309" y="630"/>
                  </a:lnTo>
                  <a:lnTo>
                    <a:pt x="320" y="633"/>
                  </a:lnTo>
                  <a:lnTo>
                    <a:pt x="330" y="637"/>
                  </a:lnTo>
                  <a:lnTo>
                    <a:pt x="339" y="641"/>
                  </a:lnTo>
                  <a:lnTo>
                    <a:pt x="348" y="647"/>
                  </a:lnTo>
                  <a:lnTo>
                    <a:pt x="356" y="654"/>
                  </a:lnTo>
                  <a:lnTo>
                    <a:pt x="362" y="663"/>
                  </a:lnTo>
                  <a:lnTo>
                    <a:pt x="367" y="671"/>
                  </a:lnTo>
                  <a:lnTo>
                    <a:pt x="369" y="680"/>
                  </a:lnTo>
                  <a:lnTo>
                    <a:pt x="369" y="688"/>
                  </a:lnTo>
                  <a:lnTo>
                    <a:pt x="368" y="696"/>
                  </a:lnTo>
                  <a:lnTo>
                    <a:pt x="365" y="704"/>
                  </a:lnTo>
                  <a:lnTo>
                    <a:pt x="361" y="712"/>
                  </a:lnTo>
                  <a:lnTo>
                    <a:pt x="356" y="720"/>
                  </a:lnTo>
                  <a:lnTo>
                    <a:pt x="350" y="728"/>
                  </a:lnTo>
                  <a:lnTo>
                    <a:pt x="343" y="736"/>
                  </a:lnTo>
                  <a:lnTo>
                    <a:pt x="335" y="744"/>
                  </a:lnTo>
                  <a:lnTo>
                    <a:pt x="328" y="752"/>
                  </a:lnTo>
                  <a:lnTo>
                    <a:pt x="320" y="760"/>
                  </a:lnTo>
                  <a:lnTo>
                    <a:pt x="312" y="767"/>
                  </a:lnTo>
                  <a:lnTo>
                    <a:pt x="304" y="776"/>
                  </a:lnTo>
                  <a:lnTo>
                    <a:pt x="297" y="783"/>
                  </a:lnTo>
                  <a:lnTo>
                    <a:pt x="290" y="791"/>
                  </a:lnTo>
                  <a:lnTo>
                    <a:pt x="283" y="800"/>
                  </a:lnTo>
                  <a:lnTo>
                    <a:pt x="276" y="809"/>
                  </a:lnTo>
                  <a:lnTo>
                    <a:pt x="268" y="819"/>
                  </a:lnTo>
                  <a:lnTo>
                    <a:pt x="262" y="829"/>
                  </a:lnTo>
                  <a:lnTo>
                    <a:pt x="255" y="839"/>
                  </a:lnTo>
                  <a:lnTo>
                    <a:pt x="249" y="850"/>
                  </a:lnTo>
                  <a:lnTo>
                    <a:pt x="245" y="861"/>
                  </a:lnTo>
                  <a:lnTo>
                    <a:pt x="241" y="871"/>
                  </a:lnTo>
                  <a:lnTo>
                    <a:pt x="238" y="882"/>
                  </a:lnTo>
                  <a:lnTo>
                    <a:pt x="236" y="893"/>
                  </a:lnTo>
                  <a:lnTo>
                    <a:pt x="236" y="905"/>
                  </a:lnTo>
                  <a:lnTo>
                    <a:pt x="238" y="916"/>
                  </a:lnTo>
                  <a:lnTo>
                    <a:pt x="242" y="928"/>
                  </a:lnTo>
                  <a:lnTo>
                    <a:pt x="247" y="939"/>
                  </a:lnTo>
                  <a:lnTo>
                    <a:pt x="255" y="950"/>
                  </a:lnTo>
                  <a:lnTo>
                    <a:pt x="264" y="962"/>
                  </a:lnTo>
                  <a:lnTo>
                    <a:pt x="275" y="971"/>
                  </a:lnTo>
                  <a:lnTo>
                    <a:pt x="286" y="977"/>
                  </a:lnTo>
                  <a:lnTo>
                    <a:pt x="296" y="980"/>
                  </a:lnTo>
                  <a:lnTo>
                    <a:pt x="307" y="981"/>
                  </a:lnTo>
                  <a:lnTo>
                    <a:pt x="318" y="979"/>
                  </a:lnTo>
                  <a:lnTo>
                    <a:pt x="328" y="976"/>
                  </a:lnTo>
                  <a:lnTo>
                    <a:pt x="338" y="970"/>
                  </a:lnTo>
                  <a:lnTo>
                    <a:pt x="348" y="963"/>
                  </a:lnTo>
                  <a:lnTo>
                    <a:pt x="358" y="954"/>
                  </a:lnTo>
                  <a:lnTo>
                    <a:pt x="367" y="944"/>
                  </a:lnTo>
                  <a:lnTo>
                    <a:pt x="376" y="933"/>
                  </a:lnTo>
                  <a:lnTo>
                    <a:pt x="386" y="921"/>
                  </a:lnTo>
                  <a:lnTo>
                    <a:pt x="394" y="908"/>
                  </a:lnTo>
                  <a:lnTo>
                    <a:pt x="402" y="895"/>
                  </a:lnTo>
                  <a:lnTo>
                    <a:pt x="410" y="881"/>
                  </a:lnTo>
                  <a:lnTo>
                    <a:pt x="417" y="868"/>
                  </a:lnTo>
                  <a:lnTo>
                    <a:pt x="423" y="859"/>
                  </a:lnTo>
                  <a:lnTo>
                    <a:pt x="428" y="850"/>
                  </a:lnTo>
                  <a:lnTo>
                    <a:pt x="433" y="841"/>
                  </a:lnTo>
                  <a:lnTo>
                    <a:pt x="438" y="833"/>
                  </a:lnTo>
                  <a:lnTo>
                    <a:pt x="444" y="824"/>
                  </a:lnTo>
                  <a:lnTo>
                    <a:pt x="449" y="817"/>
                  </a:lnTo>
                  <a:lnTo>
                    <a:pt x="456" y="810"/>
                  </a:lnTo>
                  <a:lnTo>
                    <a:pt x="462" y="804"/>
                  </a:lnTo>
                  <a:lnTo>
                    <a:pt x="468" y="797"/>
                  </a:lnTo>
                  <a:lnTo>
                    <a:pt x="475" y="792"/>
                  </a:lnTo>
                  <a:lnTo>
                    <a:pt x="482" y="788"/>
                  </a:lnTo>
                  <a:lnTo>
                    <a:pt x="488" y="784"/>
                  </a:lnTo>
                  <a:lnTo>
                    <a:pt x="496" y="781"/>
                  </a:lnTo>
                  <a:lnTo>
                    <a:pt x="503" y="779"/>
                  </a:lnTo>
                  <a:lnTo>
                    <a:pt x="512" y="778"/>
                  </a:lnTo>
                  <a:lnTo>
                    <a:pt x="520" y="778"/>
                  </a:lnTo>
                  <a:lnTo>
                    <a:pt x="529" y="780"/>
                  </a:lnTo>
                  <a:lnTo>
                    <a:pt x="538" y="783"/>
                  </a:lnTo>
                  <a:lnTo>
                    <a:pt x="544" y="788"/>
                  </a:lnTo>
                  <a:lnTo>
                    <a:pt x="549" y="794"/>
                  </a:lnTo>
                  <a:lnTo>
                    <a:pt x="553" y="801"/>
                  </a:lnTo>
                  <a:lnTo>
                    <a:pt x="555" y="809"/>
                  </a:lnTo>
                  <a:lnTo>
                    <a:pt x="556" y="819"/>
                  </a:lnTo>
                  <a:lnTo>
                    <a:pt x="556" y="828"/>
                  </a:lnTo>
                  <a:lnTo>
                    <a:pt x="555" y="838"/>
                  </a:lnTo>
                  <a:lnTo>
                    <a:pt x="554" y="848"/>
                  </a:lnTo>
                  <a:lnTo>
                    <a:pt x="552" y="859"/>
                  </a:lnTo>
                  <a:lnTo>
                    <a:pt x="550" y="869"/>
                  </a:lnTo>
                  <a:lnTo>
                    <a:pt x="547" y="879"/>
                  </a:lnTo>
                  <a:lnTo>
                    <a:pt x="545" y="889"/>
                  </a:lnTo>
                  <a:lnTo>
                    <a:pt x="542" y="898"/>
                  </a:lnTo>
                  <a:lnTo>
                    <a:pt x="540" y="906"/>
                  </a:lnTo>
                  <a:lnTo>
                    <a:pt x="538" y="924"/>
                  </a:lnTo>
                  <a:lnTo>
                    <a:pt x="535" y="941"/>
                  </a:lnTo>
                  <a:lnTo>
                    <a:pt x="534" y="959"/>
                  </a:lnTo>
                  <a:lnTo>
                    <a:pt x="534" y="976"/>
                  </a:lnTo>
                  <a:lnTo>
                    <a:pt x="535" y="992"/>
                  </a:lnTo>
                  <a:lnTo>
                    <a:pt x="537" y="1008"/>
                  </a:lnTo>
                  <a:lnTo>
                    <a:pt x="540" y="1023"/>
                  </a:lnTo>
                  <a:lnTo>
                    <a:pt x="545" y="1037"/>
                  </a:lnTo>
                  <a:lnTo>
                    <a:pt x="550" y="1049"/>
                  </a:lnTo>
                  <a:lnTo>
                    <a:pt x="556" y="1061"/>
                  </a:lnTo>
                  <a:lnTo>
                    <a:pt x="563" y="1070"/>
                  </a:lnTo>
                  <a:lnTo>
                    <a:pt x="571" y="1078"/>
                  </a:lnTo>
                  <a:lnTo>
                    <a:pt x="581" y="1085"/>
                  </a:lnTo>
                  <a:lnTo>
                    <a:pt x="590" y="1089"/>
                  </a:lnTo>
                  <a:lnTo>
                    <a:pt x="601" y="1091"/>
                  </a:lnTo>
                  <a:lnTo>
                    <a:pt x="613" y="1090"/>
                  </a:lnTo>
                  <a:lnTo>
                    <a:pt x="629" y="1087"/>
                  </a:lnTo>
                  <a:lnTo>
                    <a:pt x="643" y="1083"/>
                  </a:lnTo>
                  <a:lnTo>
                    <a:pt x="656" y="1077"/>
                  </a:lnTo>
                  <a:lnTo>
                    <a:pt x="667" y="1071"/>
                  </a:lnTo>
                  <a:lnTo>
                    <a:pt x="677" y="1064"/>
                  </a:lnTo>
                  <a:lnTo>
                    <a:pt x="685" y="1056"/>
                  </a:lnTo>
                  <a:lnTo>
                    <a:pt x="692" y="1048"/>
                  </a:lnTo>
                  <a:lnTo>
                    <a:pt x="698" y="1038"/>
                  </a:lnTo>
                  <a:lnTo>
                    <a:pt x="702" y="1029"/>
                  </a:lnTo>
                  <a:lnTo>
                    <a:pt x="706" y="1019"/>
                  </a:lnTo>
                  <a:lnTo>
                    <a:pt x="708" y="1009"/>
                  </a:lnTo>
                  <a:lnTo>
                    <a:pt x="709" y="998"/>
                  </a:lnTo>
                  <a:lnTo>
                    <a:pt x="710" y="988"/>
                  </a:lnTo>
                  <a:lnTo>
                    <a:pt x="709" y="977"/>
                  </a:lnTo>
                  <a:lnTo>
                    <a:pt x="708" y="967"/>
                  </a:lnTo>
                  <a:lnTo>
                    <a:pt x="706" y="957"/>
                  </a:lnTo>
                  <a:lnTo>
                    <a:pt x="703" y="943"/>
                  </a:lnTo>
                  <a:lnTo>
                    <a:pt x="699" y="928"/>
                  </a:lnTo>
                  <a:lnTo>
                    <a:pt x="694" y="912"/>
                  </a:lnTo>
                  <a:lnTo>
                    <a:pt x="690" y="896"/>
                  </a:lnTo>
                  <a:lnTo>
                    <a:pt x="685" y="880"/>
                  </a:lnTo>
                  <a:lnTo>
                    <a:pt x="681" y="864"/>
                  </a:lnTo>
                  <a:lnTo>
                    <a:pt x="678" y="849"/>
                  </a:lnTo>
                  <a:lnTo>
                    <a:pt x="675" y="833"/>
                  </a:lnTo>
                  <a:lnTo>
                    <a:pt x="672" y="818"/>
                  </a:lnTo>
                  <a:lnTo>
                    <a:pt x="671" y="803"/>
                  </a:lnTo>
                  <a:lnTo>
                    <a:pt x="672" y="788"/>
                  </a:lnTo>
                  <a:lnTo>
                    <a:pt x="673" y="774"/>
                  </a:lnTo>
                  <a:lnTo>
                    <a:pt x="676" y="761"/>
                  </a:lnTo>
                  <a:lnTo>
                    <a:pt x="681" y="749"/>
                  </a:lnTo>
                  <a:lnTo>
                    <a:pt x="689" y="737"/>
                  </a:lnTo>
                  <a:lnTo>
                    <a:pt x="698" y="727"/>
                  </a:lnTo>
                  <a:lnTo>
                    <a:pt x="708" y="718"/>
                  </a:lnTo>
                  <a:lnTo>
                    <a:pt x="718" y="711"/>
                  </a:lnTo>
                  <a:lnTo>
                    <a:pt x="728" y="706"/>
                  </a:lnTo>
                  <a:lnTo>
                    <a:pt x="738" y="702"/>
                  </a:lnTo>
                  <a:lnTo>
                    <a:pt x="748" y="699"/>
                  </a:lnTo>
                  <a:lnTo>
                    <a:pt x="758" y="698"/>
                  </a:lnTo>
                  <a:lnTo>
                    <a:pt x="767" y="697"/>
                  </a:lnTo>
                  <a:lnTo>
                    <a:pt x="777" y="698"/>
                  </a:lnTo>
                  <a:lnTo>
                    <a:pt x="787" y="699"/>
                  </a:lnTo>
                  <a:lnTo>
                    <a:pt x="797" y="701"/>
                  </a:lnTo>
                  <a:lnTo>
                    <a:pt x="806" y="703"/>
                  </a:lnTo>
                  <a:lnTo>
                    <a:pt x="817" y="705"/>
                  </a:lnTo>
                  <a:lnTo>
                    <a:pt x="827" y="708"/>
                  </a:lnTo>
                  <a:lnTo>
                    <a:pt x="838" y="710"/>
                  </a:lnTo>
                  <a:lnTo>
                    <a:pt x="848" y="712"/>
                  </a:lnTo>
                  <a:lnTo>
                    <a:pt x="859" y="714"/>
                  </a:lnTo>
                  <a:lnTo>
                    <a:pt x="867" y="715"/>
                  </a:lnTo>
                  <a:lnTo>
                    <a:pt x="873" y="715"/>
                  </a:lnTo>
                  <a:lnTo>
                    <a:pt x="880" y="715"/>
                  </a:lnTo>
                  <a:lnTo>
                    <a:pt x="886" y="714"/>
                  </a:lnTo>
                  <a:lnTo>
                    <a:pt x="893" y="712"/>
                  </a:lnTo>
                  <a:lnTo>
                    <a:pt x="899" y="710"/>
                  </a:lnTo>
                  <a:lnTo>
                    <a:pt x="905" y="708"/>
                  </a:lnTo>
                  <a:lnTo>
                    <a:pt x="910" y="705"/>
                  </a:lnTo>
                  <a:lnTo>
                    <a:pt x="915" y="701"/>
                  </a:lnTo>
                  <a:lnTo>
                    <a:pt x="920" y="697"/>
                  </a:lnTo>
                  <a:lnTo>
                    <a:pt x="924" y="693"/>
                  </a:lnTo>
                  <a:lnTo>
                    <a:pt x="928" y="687"/>
                  </a:lnTo>
                  <a:lnTo>
                    <a:pt x="932" y="682"/>
                  </a:lnTo>
                  <a:lnTo>
                    <a:pt x="935" y="676"/>
                  </a:lnTo>
                  <a:lnTo>
                    <a:pt x="938" y="670"/>
                  </a:lnTo>
                  <a:lnTo>
                    <a:pt x="940" y="663"/>
                  </a:lnTo>
                  <a:lnTo>
                    <a:pt x="941" y="657"/>
                  </a:lnTo>
                  <a:lnTo>
                    <a:pt x="942" y="651"/>
                  </a:lnTo>
                  <a:lnTo>
                    <a:pt x="941" y="645"/>
                  </a:lnTo>
                  <a:lnTo>
                    <a:pt x="940" y="639"/>
                  </a:lnTo>
                  <a:lnTo>
                    <a:pt x="938" y="633"/>
                  </a:lnTo>
                  <a:lnTo>
                    <a:pt x="936" y="627"/>
                  </a:lnTo>
                  <a:lnTo>
                    <a:pt x="933" y="622"/>
                  </a:lnTo>
                  <a:lnTo>
                    <a:pt x="929" y="616"/>
                  </a:lnTo>
                  <a:lnTo>
                    <a:pt x="925" y="611"/>
                  </a:lnTo>
                  <a:lnTo>
                    <a:pt x="921" y="607"/>
                  </a:lnTo>
                  <a:lnTo>
                    <a:pt x="916" y="602"/>
                  </a:lnTo>
                  <a:lnTo>
                    <a:pt x="911" y="598"/>
                  </a:lnTo>
                  <a:lnTo>
                    <a:pt x="906" y="594"/>
                  </a:lnTo>
                  <a:lnTo>
                    <a:pt x="900" y="591"/>
                  </a:lnTo>
                  <a:lnTo>
                    <a:pt x="895" y="588"/>
                  </a:lnTo>
                  <a:lnTo>
                    <a:pt x="889" y="586"/>
                  </a:lnTo>
                  <a:lnTo>
                    <a:pt x="882" y="584"/>
                  </a:lnTo>
                  <a:lnTo>
                    <a:pt x="874" y="582"/>
                  </a:lnTo>
                  <a:lnTo>
                    <a:pt x="866" y="581"/>
                  </a:lnTo>
                  <a:lnTo>
                    <a:pt x="858" y="580"/>
                  </a:lnTo>
                  <a:lnTo>
                    <a:pt x="850" y="579"/>
                  </a:lnTo>
                  <a:lnTo>
                    <a:pt x="843" y="579"/>
                  </a:lnTo>
                  <a:lnTo>
                    <a:pt x="835" y="578"/>
                  </a:lnTo>
                  <a:lnTo>
                    <a:pt x="828" y="577"/>
                  </a:lnTo>
                  <a:lnTo>
                    <a:pt x="821" y="576"/>
                  </a:lnTo>
                  <a:lnTo>
                    <a:pt x="815" y="575"/>
                  </a:lnTo>
                  <a:lnTo>
                    <a:pt x="809" y="573"/>
                  </a:lnTo>
                  <a:lnTo>
                    <a:pt x="804" y="571"/>
                  </a:lnTo>
                  <a:lnTo>
                    <a:pt x="801" y="568"/>
                  </a:lnTo>
                  <a:lnTo>
                    <a:pt x="798" y="565"/>
                  </a:lnTo>
                  <a:lnTo>
                    <a:pt x="796" y="561"/>
                  </a:lnTo>
                  <a:lnTo>
                    <a:pt x="795" y="556"/>
                  </a:lnTo>
                  <a:lnTo>
                    <a:pt x="796" y="550"/>
                  </a:lnTo>
                  <a:lnTo>
                    <a:pt x="798" y="545"/>
                  </a:lnTo>
                  <a:lnTo>
                    <a:pt x="800" y="539"/>
                  </a:lnTo>
                  <a:lnTo>
                    <a:pt x="803" y="534"/>
                  </a:lnTo>
                  <a:lnTo>
                    <a:pt x="807" y="530"/>
                  </a:lnTo>
                  <a:lnTo>
                    <a:pt x="812" y="525"/>
                  </a:lnTo>
                  <a:lnTo>
                    <a:pt x="817" y="521"/>
                  </a:lnTo>
                  <a:lnTo>
                    <a:pt x="823" y="517"/>
                  </a:lnTo>
                  <a:lnTo>
                    <a:pt x="830" y="513"/>
                  </a:lnTo>
                  <a:lnTo>
                    <a:pt x="836" y="510"/>
                  </a:lnTo>
                  <a:lnTo>
                    <a:pt x="843" y="506"/>
                  </a:lnTo>
                  <a:lnTo>
                    <a:pt x="849" y="503"/>
                  </a:lnTo>
                  <a:lnTo>
                    <a:pt x="856" y="500"/>
                  </a:lnTo>
                  <a:lnTo>
                    <a:pt x="863" y="497"/>
                  </a:lnTo>
                  <a:lnTo>
                    <a:pt x="870" y="495"/>
                  </a:lnTo>
                  <a:lnTo>
                    <a:pt x="876" y="492"/>
                  </a:lnTo>
                  <a:lnTo>
                    <a:pt x="883" y="489"/>
                  </a:lnTo>
                  <a:lnTo>
                    <a:pt x="889" y="485"/>
                  </a:lnTo>
                  <a:lnTo>
                    <a:pt x="896" y="481"/>
                  </a:lnTo>
                  <a:lnTo>
                    <a:pt x="901" y="476"/>
                  </a:lnTo>
                  <a:lnTo>
                    <a:pt x="906" y="470"/>
                  </a:lnTo>
                  <a:lnTo>
                    <a:pt x="911" y="464"/>
                  </a:lnTo>
                  <a:lnTo>
                    <a:pt x="915" y="458"/>
                  </a:lnTo>
                  <a:lnTo>
                    <a:pt x="918" y="451"/>
                  </a:lnTo>
                  <a:lnTo>
                    <a:pt x="921" y="444"/>
                  </a:lnTo>
                  <a:lnTo>
                    <a:pt x="923" y="437"/>
                  </a:lnTo>
                  <a:lnTo>
                    <a:pt x="925" y="429"/>
                  </a:lnTo>
                  <a:lnTo>
                    <a:pt x="925" y="422"/>
                  </a:lnTo>
                  <a:lnTo>
                    <a:pt x="925" y="415"/>
                  </a:lnTo>
                  <a:lnTo>
                    <a:pt x="924" y="408"/>
                  </a:lnTo>
                  <a:lnTo>
                    <a:pt x="922" y="400"/>
                  </a:lnTo>
                  <a:lnTo>
                    <a:pt x="919" y="394"/>
                  </a:lnTo>
                  <a:lnTo>
                    <a:pt x="915" y="389"/>
                  </a:lnTo>
                  <a:lnTo>
                    <a:pt x="911" y="384"/>
                  </a:lnTo>
                  <a:lnTo>
                    <a:pt x="905" y="380"/>
                  </a:lnTo>
                  <a:lnTo>
                    <a:pt x="899" y="377"/>
                  </a:lnTo>
                  <a:lnTo>
                    <a:pt x="892" y="375"/>
                  </a:lnTo>
                  <a:lnTo>
                    <a:pt x="884" y="373"/>
                  </a:lnTo>
                  <a:lnTo>
                    <a:pt x="876" y="372"/>
                  </a:lnTo>
                  <a:lnTo>
                    <a:pt x="869" y="372"/>
                  </a:lnTo>
                  <a:lnTo>
                    <a:pt x="860" y="372"/>
                  </a:lnTo>
                  <a:lnTo>
                    <a:pt x="852" y="373"/>
                  </a:lnTo>
                  <a:lnTo>
                    <a:pt x="845" y="375"/>
                  </a:lnTo>
                  <a:lnTo>
                    <a:pt x="838" y="378"/>
                  </a:lnTo>
                  <a:lnTo>
                    <a:pt x="831" y="381"/>
                  </a:lnTo>
                  <a:lnTo>
                    <a:pt x="826" y="384"/>
                  </a:lnTo>
                  <a:lnTo>
                    <a:pt x="821" y="389"/>
                  </a:lnTo>
                  <a:lnTo>
                    <a:pt x="817" y="394"/>
                  </a:lnTo>
                  <a:lnTo>
                    <a:pt x="811" y="403"/>
                  </a:lnTo>
                  <a:lnTo>
                    <a:pt x="805" y="411"/>
                  </a:lnTo>
                  <a:lnTo>
                    <a:pt x="800" y="418"/>
                  </a:lnTo>
                  <a:lnTo>
                    <a:pt x="794" y="424"/>
                  </a:lnTo>
                  <a:lnTo>
                    <a:pt x="789" y="429"/>
                  </a:lnTo>
                  <a:lnTo>
                    <a:pt x="783" y="433"/>
                  </a:lnTo>
                  <a:lnTo>
                    <a:pt x="778" y="436"/>
                  </a:lnTo>
                  <a:lnTo>
                    <a:pt x="773" y="439"/>
                  </a:lnTo>
                  <a:lnTo>
                    <a:pt x="767" y="440"/>
                  </a:lnTo>
                  <a:lnTo>
                    <a:pt x="762" y="440"/>
                  </a:lnTo>
                  <a:lnTo>
                    <a:pt x="758" y="439"/>
                  </a:lnTo>
                  <a:lnTo>
                    <a:pt x="754" y="438"/>
                  </a:lnTo>
                  <a:lnTo>
                    <a:pt x="750" y="436"/>
                  </a:lnTo>
                  <a:lnTo>
                    <a:pt x="746" y="433"/>
                  </a:lnTo>
                  <a:lnTo>
                    <a:pt x="743" y="428"/>
                  </a:lnTo>
                  <a:lnTo>
                    <a:pt x="740" y="424"/>
                  </a:lnTo>
                  <a:lnTo>
                    <a:pt x="738" y="417"/>
                  </a:lnTo>
                  <a:lnTo>
                    <a:pt x="737" y="411"/>
                  </a:lnTo>
                  <a:lnTo>
                    <a:pt x="737" y="405"/>
                  </a:lnTo>
                  <a:lnTo>
                    <a:pt x="738" y="398"/>
                  </a:lnTo>
                  <a:lnTo>
                    <a:pt x="740" y="393"/>
                  </a:lnTo>
                  <a:lnTo>
                    <a:pt x="743" y="387"/>
                  </a:lnTo>
                  <a:lnTo>
                    <a:pt x="746" y="381"/>
                  </a:lnTo>
                  <a:lnTo>
                    <a:pt x="750" y="375"/>
                  </a:lnTo>
                  <a:lnTo>
                    <a:pt x="754" y="369"/>
                  </a:lnTo>
                  <a:lnTo>
                    <a:pt x="759" y="364"/>
                  </a:lnTo>
                  <a:lnTo>
                    <a:pt x="763" y="358"/>
                  </a:lnTo>
                  <a:lnTo>
                    <a:pt x="769" y="352"/>
                  </a:lnTo>
                  <a:lnTo>
                    <a:pt x="774" y="347"/>
                  </a:lnTo>
                  <a:lnTo>
                    <a:pt x="778" y="341"/>
                  </a:lnTo>
                  <a:lnTo>
                    <a:pt x="783" y="335"/>
                  </a:lnTo>
                  <a:lnTo>
                    <a:pt x="787" y="330"/>
                  </a:lnTo>
                  <a:lnTo>
                    <a:pt x="791" y="321"/>
                  </a:lnTo>
                  <a:lnTo>
                    <a:pt x="793" y="311"/>
                  </a:lnTo>
                  <a:lnTo>
                    <a:pt x="791" y="300"/>
                  </a:lnTo>
                  <a:lnTo>
                    <a:pt x="789" y="290"/>
                  </a:lnTo>
                  <a:lnTo>
                    <a:pt x="784" y="279"/>
                  </a:lnTo>
                  <a:lnTo>
                    <a:pt x="777" y="270"/>
                  </a:lnTo>
                  <a:lnTo>
                    <a:pt x="770" y="262"/>
                  </a:lnTo>
                  <a:lnTo>
                    <a:pt x="761" y="257"/>
                  </a:lnTo>
                  <a:lnTo>
                    <a:pt x="757" y="255"/>
                  </a:lnTo>
                  <a:lnTo>
                    <a:pt x="751" y="254"/>
                  </a:lnTo>
                  <a:lnTo>
                    <a:pt x="746" y="254"/>
                  </a:lnTo>
                  <a:lnTo>
                    <a:pt x="740" y="254"/>
                  </a:lnTo>
                  <a:lnTo>
                    <a:pt x="734" y="255"/>
                  </a:lnTo>
                  <a:lnTo>
                    <a:pt x="728" y="255"/>
                  </a:lnTo>
                  <a:lnTo>
                    <a:pt x="722" y="257"/>
                  </a:lnTo>
                  <a:lnTo>
                    <a:pt x="717" y="259"/>
                  </a:lnTo>
                  <a:lnTo>
                    <a:pt x="711" y="262"/>
                  </a:lnTo>
                  <a:lnTo>
                    <a:pt x="706" y="266"/>
                  </a:lnTo>
                  <a:lnTo>
                    <a:pt x="702" y="269"/>
                  </a:lnTo>
                  <a:lnTo>
                    <a:pt x="697" y="274"/>
                  </a:lnTo>
                  <a:lnTo>
                    <a:pt x="693" y="279"/>
                  </a:lnTo>
                  <a:lnTo>
                    <a:pt x="690" y="284"/>
                  </a:lnTo>
                  <a:lnTo>
                    <a:pt x="687" y="290"/>
                  </a:lnTo>
                  <a:lnTo>
                    <a:pt x="685" y="296"/>
                  </a:lnTo>
                  <a:lnTo>
                    <a:pt x="683" y="305"/>
                  </a:lnTo>
                  <a:lnTo>
                    <a:pt x="680" y="315"/>
                  </a:lnTo>
                  <a:lnTo>
                    <a:pt x="677" y="325"/>
                  </a:lnTo>
                  <a:lnTo>
                    <a:pt x="674" y="334"/>
                  </a:lnTo>
                  <a:lnTo>
                    <a:pt x="670" y="343"/>
                  </a:lnTo>
                  <a:lnTo>
                    <a:pt x="667" y="352"/>
                  </a:lnTo>
                  <a:lnTo>
                    <a:pt x="663" y="360"/>
                  </a:lnTo>
                  <a:lnTo>
                    <a:pt x="660" y="368"/>
                  </a:lnTo>
                  <a:lnTo>
                    <a:pt x="656" y="375"/>
                  </a:lnTo>
                  <a:lnTo>
                    <a:pt x="652" y="381"/>
                  </a:lnTo>
                  <a:lnTo>
                    <a:pt x="648" y="385"/>
                  </a:lnTo>
                  <a:lnTo>
                    <a:pt x="644" y="389"/>
                  </a:lnTo>
                  <a:lnTo>
                    <a:pt x="641" y="391"/>
                  </a:lnTo>
                  <a:lnTo>
                    <a:pt x="637" y="392"/>
                  </a:lnTo>
                  <a:lnTo>
                    <a:pt x="633" y="392"/>
                  </a:lnTo>
                  <a:lnTo>
                    <a:pt x="630" y="389"/>
                  </a:lnTo>
                  <a:lnTo>
                    <a:pt x="623" y="381"/>
                  </a:lnTo>
                  <a:lnTo>
                    <a:pt x="617" y="371"/>
                  </a:lnTo>
                  <a:lnTo>
                    <a:pt x="613" y="361"/>
                  </a:lnTo>
                  <a:lnTo>
                    <a:pt x="611" y="350"/>
                  </a:lnTo>
                  <a:lnTo>
                    <a:pt x="611" y="338"/>
                  </a:lnTo>
                  <a:lnTo>
                    <a:pt x="612" y="326"/>
                  </a:lnTo>
                  <a:lnTo>
                    <a:pt x="615" y="313"/>
                  </a:lnTo>
                  <a:lnTo>
                    <a:pt x="618" y="300"/>
                  </a:lnTo>
                  <a:lnTo>
                    <a:pt x="623" y="288"/>
                  </a:lnTo>
                  <a:lnTo>
                    <a:pt x="628" y="274"/>
                  </a:lnTo>
                  <a:lnTo>
                    <a:pt x="633" y="262"/>
                  </a:lnTo>
                  <a:lnTo>
                    <a:pt x="639" y="249"/>
                  </a:lnTo>
                  <a:lnTo>
                    <a:pt x="646" y="236"/>
                  </a:lnTo>
                  <a:lnTo>
                    <a:pt x="652" y="224"/>
                  </a:lnTo>
                  <a:lnTo>
                    <a:pt x="658" y="212"/>
                  </a:lnTo>
                  <a:lnTo>
                    <a:pt x="664" y="201"/>
                  </a:lnTo>
                  <a:lnTo>
                    <a:pt x="670" y="187"/>
                  </a:lnTo>
                  <a:lnTo>
                    <a:pt x="676" y="173"/>
                  </a:lnTo>
                  <a:lnTo>
                    <a:pt x="681" y="157"/>
                  </a:lnTo>
                  <a:lnTo>
                    <a:pt x="685" y="141"/>
                  </a:lnTo>
                  <a:lnTo>
                    <a:pt x="688" y="125"/>
                  </a:lnTo>
                  <a:lnTo>
                    <a:pt x="690" y="109"/>
                  </a:lnTo>
                  <a:lnTo>
                    <a:pt x="691" y="94"/>
                  </a:lnTo>
                  <a:lnTo>
                    <a:pt x="690" y="78"/>
                  </a:lnTo>
                  <a:lnTo>
                    <a:pt x="689" y="64"/>
                  </a:lnTo>
                  <a:lnTo>
                    <a:pt x="686" y="50"/>
                  </a:lnTo>
                  <a:lnTo>
                    <a:pt x="681" y="38"/>
                  </a:lnTo>
                  <a:lnTo>
                    <a:pt x="676" y="27"/>
                  </a:lnTo>
                  <a:lnTo>
                    <a:pt x="668" y="18"/>
                  </a:lnTo>
                  <a:lnTo>
                    <a:pt x="660" y="10"/>
                  </a:lnTo>
                  <a:lnTo>
                    <a:pt x="650" y="4"/>
                  </a:lnTo>
                  <a:lnTo>
                    <a:pt x="638" y="1"/>
                  </a:lnTo>
                  <a:lnTo>
                    <a:pt x="621" y="0"/>
                  </a:lnTo>
                  <a:lnTo>
                    <a:pt x="605" y="0"/>
                  </a:lnTo>
                  <a:lnTo>
                    <a:pt x="590" y="4"/>
                  </a:lnTo>
                  <a:lnTo>
                    <a:pt x="577" y="10"/>
                  </a:lnTo>
                  <a:lnTo>
                    <a:pt x="566" y="18"/>
                  </a:lnTo>
                  <a:lnTo>
                    <a:pt x="555" y="27"/>
                  </a:lnTo>
                  <a:lnTo>
                    <a:pt x="547" y="38"/>
                  </a:lnTo>
                  <a:lnTo>
                    <a:pt x="539" y="50"/>
                  </a:lnTo>
                  <a:lnTo>
                    <a:pt x="532" y="64"/>
                  </a:lnTo>
                  <a:lnTo>
                    <a:pt x="527" y="78"/>
                  </a:lnTo>
                  <a:lnTo>
                    <a:pt x="523" y="92"/>
                  </a:lnTo>
                  <a:lnTo>
                    <a:pt x="519" y="107"/>
                  </a:lnTo>
                  <a:lnTo>
                    <a:pt x="517" y="122"/>
                  </a:lnTo>
                  <a:lnTo>
                    <a:pt x="515" y="136"/>
                  </a:lnTo>
                  <a:lnTo>
                    <a:pt x="515" y="150"/>
                  </a:lnTo>
                  <a:lnTo>
                    <a:pt x="515" y="163"/>
                  </a:lnTo>
                  <a:lnTo>
                    <a:pt x="516" y="179"/>
                  </a:lnTo>
                  <a:lnTo>
                    <a:pt x="518" y="194"/>
                  </a:lnTo>
                  <a:lnTo>
                    <a:pt x="521" y="210"/>
                  </a:lnTo>
                  <a:lnTo>
                    <a:pt x="523" y="226"/>
                  </a:lnTo>
                  <a:lnTo>
                    <a:pt x="526" y="241"/>
                  </a:lnTo>
                  <a:lnTo>
                    <a:pt x="528" y="256"/>
                  </a:lnTo>
                  <a:lnTo>
                    <a:pt x="530" y="271"/>
                  </a:lnTo>
                  <a:lnTo>
                    <a:pt x="531" y="286"/>
                  </a:lnTo>
                  <a:lnTo>
                    <a:pt x="532" y="300"/>
                  </a:lnTo>
                  <a:lnTo>
                    <a:pt x="532" y="313"/>
                  </a:lnTo>
                  <a:lnTo>
                    <a:pt x="530" y="325"/>
                  </a:lnTo>
                  <a:lnTo>
                    <a:pt x="527" y="337"/>
                  </a:lnTo>
                  <a:lnTo>
                    <a:pt x="523" y="348"/>
                  </a:lnTo>
                  <a:lnTo>
                    <a:pt x="517" y="357"/>
                  </a:lnTo>
                  <a:lnTo>
                    <a:pt x="509" y="366"/>
                  </a:lnTo>
                  <a:lnTo>
                    <a:pt x="498" y="372"/>
                  </a:lnTo>
                </a:path>
              </a:pathLst>
            </a:custGeom>
            <a:solidFill>
              <a:srgbClr val="E80000"/>
            </a:solidFill>
            <a:ln w="12700" cap="rnd" cmpd="sng">
              <a:solidFill>
                <a:srgbClr val="000000"/>
              </a:solidFill>
              <a:prstDash val="solid"/>
              <a:round/>
              <a:headEnd type="none" w="sm" len="sm"/>
              <a:tailEnd type="none" w="sm" len="sm"/>
            </a:ln>
          </p:spPr>
          <p:txBody>
            <a:bodyPr/>
            <a:lstStyle/>
            <a:p>
              <a:endParaRPr lang="en-US" dirty="0"/>
            </a:p>
          </p:txBody>
        </p:sp>
        <p:sp>
          <p:nvSpPr>
            <p:cNvPr id="13333" name="Freeform 66"/>
            <p:cNvSpPr>
              <a:spLocks/>
            </p:cNvSpPr>
            <p:nvPr/>
          </p:nvSpPr>
          <p:spPr bwMode="auto">
            <a:xfrm>
              <a:off x="5961" y="3136"/>
              <a:ext cx="185" cy="162"/>
            </a:xfrm>
            <a:custGeom>
              <a:avLst/>
              <a:gdLst>
                <a:gd name="T0" fmla="*/ 0 w 185"/>
                <a:gd name="T1" fmla="*/ 161 h 162"/>
                <a:gd name="T2" fmla="*/ 3 w 185"/>
                <a:gd name="T3" fmla="*/ 137 h 162"/>
                <a:gd name="T4" fmla="*/ 9 w 185"/>
                <a:gd name="T5" fmla="*/ 114 h 162"/>
                <a:gd name="T6" fmla="*/ 15 w 185"/>
                <a:gd name="T7" fmla="*/ 92 h 162"/>
                <a:gd name="T8" fmla="*/ 24 w 185"/>
                <a:gd name="T9" fmla="*/ 73 h 162"/>
                <a:gd name="T10" fmla="*/ 35 w 185"/>
                <a:gd name="T11" fmla="*/ 54 h 162"/>
                <a:gd name="T12" fmla="*/ 48 w 185"/>
                <a:gd name="T13" fmla="*/ 37 h 162"/>
                <a:gd name="T14" fmla="*/ 63 w 185"/>
                <a:gd name="T15" fmla="*/ 23 h 162"/>
                <a:gd name="T16" fmla="*/ 80 w 185"/>
                <a:gd name="T17" fmla="*/ 11 h 162"/>
                <a:gd name="T18" fmla="*/ 85 w 185"/>
                <a:gd name="T19" fmla="*/ 8 h 162"/>
                <a:gd name="T20" fmla="*/ 97 w 185"/>
                <a:gd name="T21" fmla="*/ 3 h 162"/>
                <a:gd name="T22" fmla="*/ 108 w 185"/>
                <a:gd name="T23" fmla="*/ 0 h 162"/>
                <a:gd name="T24" fmla="*/ 120 w 185"/>
                <a:gd name="T25" fmla="*/ 0 h 162"/>
                <a:gd name="T26" fmla="*/ 131 w 185"/>
                <a:gd name="T27" fmla="*/ 0 h 162"/>
                <a:gd name="T28" fmla="*/ 141 w 185"/>
                <a:gd name="T29" fmla="*/ 2 h 162"/>
                <a:gd name="T30" fmla="*/ 151 w 185"/>
                <a:gd name="T31" fmla="*/ 6 h 162"/>
                <a:gd name="T32" fmla="*/ 160 w 185"/>
                <a:gd name="T33" fmla="*/ 12 h 162"/>
                <a:gd name="T34" fmla="*/ 165 w 185"/>
                <a:gd name="T35" fmla="*/ 15 h 162"/>
                <a:gd name="T36" fmla="*/ 176 w 185"/>
                <a:gd name="T37" fmla="*/ 28 h 162"/>
                <a:gd name="T38" fmla="*/ 182 w 185"/>
                <a:gd name="T39" fmla="*/ 43 h 162"/>
                <a:gd name="T40" fmla="*/ 183 w 185"/>
                <a:gd name="T41" fmla="*/ 59 h 162"/>
                <a:gd name="T42" fmla="*/ 177 w 185"/>
                <a:gd name="T43" fmla="*/ 75 h 162"/>
                <a:gd name="T44" fmla="*/ 174 w 185"/>
                <a:gd name="T45" fmla="*/ 80 h 162"/>
                <a:gd name="T46" fmla="*/ 167 w 185"/>
                <a:gd name="T47" fmla="*/ 87 h 162"/>
                <a:gd name="T48" fmla="*/ 159 w 185"/>
                <a:gd name="T49" fmla="*/ 94 h 162"/>
                <a:gd name="T50" fmla="*/ 151 w 185"/>
                <a:gd name="T51" fmla="*/ 100 h 162"/>
                <a:gd name="T52" fmla="*/ 141 w 185"/>
                <a:gd name="T53" fmla="*/ 105 h 162"/>
                <a:gd name="T54" fmla="*/ 130 w 185"/>
                <a:gd name="T55" fmla="*/ 109 h 162"/>
                <a:gd name="T56" fmla="*/ 116 w 185"/>
                <a:gd name="T57" fmla="*/ 113 h 162"/>
                <a:gd name="T58" fmla="*/ 101 w 185"/>
                <a:gd name="T59" fmla="*/ 116 h 162"/>
                <a:gd name="T60" fmla="*/ 92 w 185"/>
                <a:gd name="T61" fmla="*/ 117 h 162"/>
                <a:gd name="T62" fmla="*/ 81 w 185"/>
                <a:gd name="T63" fmla="*/ 120 h 162"/>
                <a:gd name="T64" fmla="*/ 69 w 185"/>
                <a:gd name="T65" fmla="*/ 124 h 162"/>
                <a:gd name="T66" fmla="*/ 56 w 185"/>
                <a:gd name="T67" fmla="*/ 129 h 162"/>
                <a:gd name="T68" fmla="*/ 44 w 185"/>
                <a:gd name="T69" fmla="*/ 134 h 162"/>
                <a:gd name="T70" fmla="*/ 31 w 185"/>
                <a:gd name="T71" fmla="*/ 140 h 162"/>
                <a:gd name="T72" fmla="*/ 20 w 185"/>
                <a:gd name="T73" fmla="*/ 147 h 162"/>
                <a:gd name="T74" fmla="*/ 9 w 185"/>
                <a:gd name="T75" fmla="*/ 153 h 162"/>
                <a:gd name="T76" fmla="*/ 0 w 185"/>
                <a:gd name="T77" fmla="*/ 161 h 1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5"/>
                <a:gd name="T118" fmla="*/ 0 h 162"/>
                <a:gd name="T119" fmla="*/ 185 w 185"/>
                <a:gd name="T120" fmla="*/ 162 h 1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5" h="162">
                  <a:moveTo>
                    <a:pt x="0" y="161"/>
                  </a:moveTo>
                  <a:lnTo>
                    <a:pt x="0" y="161"/>
                  </a:lnTo>
                  <a:lnTo>
                    <a:pt x="1" y="148"/>
                  </a:lnTo>
                  <a:lnTo>
                    <a:pt x="3" y="137"/>
                  </a:lnTo>
                  <a:lnTo>
                    <a:pt x="6" y="125"/>
                  </a:lnTo>
                  <a:lnTo>
                    <a:pt x="9" y="114"/>
                  </a:lnTo>
                  <a:lnTo>
                    <a:pt x="12" y="103"/>
                  </a:lnTo>
                  <a:lnTo>
                    <a:pt x="15" y="92"/>
                  </a:lnTo>
                  <a:lnTo>
                    <a:pt x="20" y="82"/>
                  </a:lnTo>
                  <a:lnTo>
                    <a:pt x="24" y="73"/>
                  </a:lnTo>
                  <a:lnTo>
                    <a:pt x="29" y="63"/>
                  </a:lnTo>
                  <a:lnTo>
                    <a:pt x="35" y="54"/>
                  </a:lnTo>
                  <a:lnTo>
                    <a:pt x="41" y="45"/>
                  </a:lnTo>
                  <a:lnTo>
                    <a:pt x="48" y="37"/>
                  </a:lnTo>
                  <a:lnTo>
                    <a:pt x="55" y="30"/>
                  </a:lnTo>
                  <a:lnTo>
                    <a:pt x="63" y="23"/>
                  </a:lnTo>
                  <a:lnTo>
                    <a:pt x="71" y="16"/>
                  </a:lnTo>
                  <a:lnTo>
                    <a:pt x="80" y="11"/>
                  </a:lnTo>
                  <a:lnTo>
                    <a:pt x="85" y="8"/>
                  </a:lnTo>
                  <a:lnTo>
                    <a:pt x="91" y="5"/>
                  </a:lnTo>
                  <a:lnTo>
                    <a:pt x="97" y="3"/>
                  </a:lnTo>
                  <a:lnTo>
                    <a:pt x="103" y="1"/>
                  </a:lnTo>
                  <a:lnTo>
                    <a:pt x="108" y="0"/>
                  </a:lnTo>
                  <a:lnTo>
                    <a:pt x="114" y="0"/>
                  </a:lnTo>
                  <a:lnTo>
                    <a:pt x="120" y="0"/>
                  </a:lnTo>
                  <a:lnTo>
                    <a:pt x="125" y="0"/>
                  </a:lnTo>
                  <a:lnTo>
                    <a:pt x="131" y="0"/>
                  </a:lnTo>
                  <a:lnTo>
                    <a:pt x="136" y="1"/>
                  </a:lnTo>
                  <a:lnTo>
                    <a:pt x="141" y="2"/>
                  </a:lnTo>
                  <a:lnTo>
                    <a:pt x="146" y="4"/>
                  </a:lnTo>
                  <a:lnTo>
                    <a:pt x="151" y="6"/>
                  </a:lnTo>
                  <a:lnTo>
                    <a:pt x="156" y="9"/>
                  </a:lnTo>
                  <a:lnTo>
                    <a:pt x="160" y="12"/>
                  </a:lnTo>
                  <a:lnTo>
                    <a:pt x="165" y="15"/>
                  </a:lnTo>
                  <a:lnTo>
                    <a:pt x="170" y="21"/>
                  </a:lnTo>
                  <a:lnTo>
                    <a:pt x="176" y="28"/>
                  </a:lnTo>
                  <a:lnTo>
                    <a:pt x="180" y="35"/>
                  </a:lnTo>
                  <a:lnTo>
                    <a:pt x="182" y="43"/>
                  </a:lnTo>
                  <a:lnTo>
                    <a:pt x="184" y="52"/>
                  </a:lnTo>
                  <a:lnTo>
                    <a:pt x="183" y="59"/>
                  </a:lnTo>
                  <a:lnTo>
                    <a:pt x="181" y="67"/>
                  </a:lnTo>
                  <a:lnTo>
                    <a:pt x="177" y="75"/>
                  </a:lnTo>
                  <a:lnTo>
                    <a:pt x="174" y="80"/>
                  </a:lnTo>
                  <a:lnTo>
                    <a:pt x="170" y="84"/>
                  </a:lnTo>
                  <a:lnTo>
                    <a:pt x="167" y="87"/>
                  </a:lnTo>
                  <a:lnTo>
                    <a:pt x="163" y="91"/>
                  </a:lnTo>
                  <a:lnTo>
                    <a:pt x="159" y="94"/>
                  </a:lnTo>
                  <a:lnTo>
                    <a:pt x="156" y="97"/>
                  </a:lnTo>
                  <a:lnTo>
                    <a:pt x="151" y="100"/>
                  </a:lnTo>
                  <a:lnTo>
                    <a:pt x="146" y="102"/>
                  </a:lnTo>
                  <a:lnTo>
                    <a:pt x="141" y="105"/>
                  </a:lnTo>
                  <a:lnTo>
                    <a:pt x="135" y="107"/>
                  </a:lnTo>
                  <a:lnTo>
                    <a:pt x="130" y="109"/>
                  </a:lnTo>
                  <a:lnTo>
                    <a:pt x="123" y="111"/>
                  </a:lnTo>
                  <a:lnTo>
                    <a:pt x="116" y="113"/>
                  </a:lnTo>
                  <a:lnTo>
                    <a:pt x="109" y="114"/>
                  </a:lnTo>
                  <a:lnTo>
                    <a:pt x="101" y="116"/>
                  </a:lnTo>
                  <a:lnTo>
                    <a:pt x="92" y="117"/>
                  </a:lnTo>
                  <a:lnTo>
                    <a:pt x="87" y="119"/>
                  </a:lnTo>
                  <a:lnTo>
                    <a:pt x="81" y="120"/>
                  </a:lnTo>
                  <a:lnTo>
                    <a:pt x="75" y="122"/>
                  </a:lnTo>
                  <a:lnTo>
                    <a:pt x="69" y="124"/>
                  </a:lnTo>
                  <a:lnTo>
                    <a:pt x="63" y="126"/>
                  </a:lnTo>
                  <a:lnTo>
                    <a:pt x="56" y="129"/>
                  </a:lnTo>
                  <a:lnTo>
                    <a:pt x="50" y="131"/>
                  </a:lnTo>
                  <a:lnTo>
                    <a:pt x="44" y="134"/>
                  </a:lnTo>
                  <a:lnTo>
                    <a:pt x="38" y="137"/>
                  </a:lnTo>
                  <a:lnTo>
                    <a:pt x="31" y="140"/>
                  </a:lnTo>
                  <a:lnTo>
                    <a:pt x="26" y="144"/>
                  </a:lnTo>
                  <a:lnTo>
                    <a:pt x="20" y="147"/>
                  </a:lnTo>
                  <a:lnTo>
                    <a:pt x="14" y="150"/>
                  </a:lnTo>
                  <a:lnTo>
                    <a:pt x="9" y="153"/>
                  </a:lnTo>
                  <a:lnTo>
                    <a:pt x="4" y="157"/>
                  </a:lnTo>
                  <a:lnTo>
                    <a:pt x="0" y="161"/>
                  </a:lnTo>
                </a:path>
              </a:pathLst>
            </a:custGeom>
            <a:solidFill>
              <a:srgbClr val="E80000"/>
            </a:solidFill>
            <a:ln w="12700" cap="rnd" cmpd="sng">
              <a:solidFill>
                <a:srgbClr val="000000"/>
              </a:solidFill>
              <a:prstDash val="solid"/>
              <a:round/>
              <a:headEnd type="none" w="sm" len="sm"/>
              <a:tailEnd type="none" w="sm" len="sm"/>
            </a:ln>
          </p:spPr>
          <p:txBody>
            <a:bodyPr/>
            <a:lstStyle/>
            <a:p>
              <a:endParaRPr lang="en-US" dirty="0"/>
            </a:p>
          </p:txBody>
        </p:sp>
        <p:sp>
          <p:nvSpPr>
            <p:cNvPr id="13334" name="Freeform 67"/>
            <p:cNvSpPr>
              <a:spLocks/>
            </p:cNvSpPr>
            <p:nvPr/>
          </p:nvSpPr>
          <p:spPr bwMode="auto">
            <a:xfrm>
              <a:off x="5027" y="3903"/>
              <a:ext cx="135" cy="162"/>
            </a:xfrm>
            <a:custGeom>
              <a:avLst/>
              <a:gdLst>
                <a:gd name="T0" fmla="*/ 134 w 135"/>
                <a:gd name="T1" fmla="*/ 0 h 162"/>
                <a:gd name="T2" fmla="*/ 134 w 135"/>
                <a:gd name="T3" fmla="*/ 0 h 162"/>
                <a:gd name="T4" fmla="*/ 123 w 135"/>
                <a:gd name="T5" fmla="*/ 7 h 162"/>
                <a:gd name="T6" fmla="*/ 114 w 135"/>
                <a:gd name="T7" fmla="*/ 13 h 162"/>
                <a:gd name="T8" fmla="*/ 105 w 135"/>
                <a:gd name="T9" fmla="*/ 19 h 162"/>
                <a:gd name="T10" fmla="*/ 97 w 135"/>
                <a:gd name="T11" fmla="*/ 24 h 162"/>
                <a:gd name="T12" fmla="*/ 89 w 135"/>
                <a:gd name="T13" fmla="*/ 29 h 162"/>
                <a:gd name="T14" fmla="*/ 82 w 135"/>
                <a:gd name="T15" fmla="*/ 34 h 162"/>
                <a:gd name="T16" fmla="*/ 74 w 135"/>
                <a:gd name="T17" fmla="*/ 39 h 162"/>
                <a:gd name="T18" fmla="*/ 68 w 135"/>
                <a:gd name="T19" fmla="*/ 43 h 162"/>
                <a:gd name="T20" fmla="*/ 61 w 135"/>
                <a:gd name="T21" fmla="*/ 47 h 162"/>
                <a:gd name="T22" fmla="*/ 55 w 135"/>
                <a:gd name="T23" fmla="*/ 51 h 162"/>
                <a:gd name="T24" fmla="*/ 49 w 135"/>
                <a:gd name="T25" fmla="*/ 55 h 162"/>
                <a:gd name="T26" fmla="*/ 43 w 135"/>
                <a:gd name="T27" fmla="*/ 59 h 162"/>
                <a:gd name="T28" fmla="*/ 37 w 135"/>
                <a:gd name="T29" fmla="*/ 63 h 162"/>
                <a:gd name="T30" fmla="*/ 31 w 135"/>
                <a:gd name="T31" fmla="*/ 67 h 162"/>
                <a:gd name="T32" fmla="*/ 25 w 135"/>
                <a:gd name="T33" fmla="*/ 72 h 162"/>
                <a:gd name="T34" fmla="*/ 18 w 135"/>
                <a:gd name="T35" fmla="*/ 76 h 162"/>
                <a:gd name="T36" fmla="*/ 18 w 135"/>
                <a:gd name="T37" fmla="*/ 76 h 162"/>
                <a:gd name="T38" fmla="*/ 12 w 135"/>
                <a:gd name="T39" fmla="*/ 84 h 162"/>
                <a:gd name="T40" fmla="*/ 6 w 135"/>
                <a:gd name="T41" fmla="*/ 93 h 162"/>
                <a:gd name="T42" fmla="*/ 2 w 135"/>
                <a:gd name="T43" fmla="*/ 103 h 162"/>
                <a:gd name="T44" fmla="*/ 0 w 135"/>
                <a:gd name="T45" fmla="*/ 114 h 162"/>
                <a:gd name="T46" fmla="*/ 0 w 135"/>
                <a:gd name="T47" fmla="*/ 125 h 162"/>
                <a:gd name="T48" fmla="*/ 0 w 135"/>
                <a:gd name="T49" fmla="*/ 136 h 162"/>
                <a:gd name="T50" fmla="*/ 4 w 135"/>
                <a:gd name="T51" fmla="*/ 146 h 162"/>
                <a:gd name="T52" fmla="*/ 10 w 135"/>
                <a:gd name="T53" fmla="*/ 153 h 162"/>
                <a:gd name="T54" fmla="*/ 10 w 135"/>
                <a:gd name="T55" fmla="*/ 153 h 162"/>
                <a:gd name="T56" fmla="*/ 14 w 135"/>
                <a:gd name="T57" fmla="*/ 156 h 162"/>
                <a:gd name="T58" fmla="*/ 17 w 135"/>
                <a:gd name="T59" fmla="*/ 159 h 162"/>
                <a:gd name="T60" fmla="*/ 22 w 135"/>
                <a:gd name="T61" fmla="*/ 160 h 162"/>
                <a:gd name="T62" fmla="*/ 27 w 135"/>
                <a:gd name="T63" fmla="*/ 161 h 162"/>
                <a:gd name="T64" fmla="*/ 32 w 135"/>
                <a:gd name="T65" fmla="*/ 161 h 162"/>
                <a:gd name="T66" fmla="*/ 38 w 135"/>
                <a:gd name="T67" fmla="*/ 160 h 162"/>
                <a:gd name="T68" fmla="*/ 43 w 135"/>
                <a:gd name="T69" fmla="*/ 159 h 162"/>
                <a:gd name="T70" fmla="*/ 49 w 135"/>
                <a:gd name="T71" fmla="*/ 158 h 162"/>
                <a:gd name="T72" fmla="*/ 54 w 135"/>
                <a:gd name="T73" fmla="*/ 156 h 162"/>
                <a:gd name="T74" fmla="*/ 59 w 135"/>
                <a:gd name="T75" fmla="*/ 153 h 162"/>
                <a:gd name="T76" fmla="*/ 65 w 135"/>
                <a:gd name="T77" fmla="*/ 150 h 162"/>
                <a:gd name="T78" fmla="*/ 69 w 135"/>
                <a:gd name="T79" fmla="*/ 147 h 162"/>
                <a:gd name="T80" fmla="*/ 74 w 135"/>
                <a:gd name="T81" fmla="*/ 144 h 162"/>
                <a:gd name="T82" fmla="*/ 77 w 135"/>
                <a:gd name="T83" fmla="*/ 140 h 162"/>
                <a:gd name="T84" fmla="*/ 80 w 135"/>
                <a:gd name="T85" fmla="*/ 136 h 162"/>
                <a:gd name="T86" fmla="*/ 82 w 135"/>
                <a:gd name="T87" fmla="*/ 132 h 162"/>
                <a:gd name="T88" fmla="*/ 82 w 135"/>
                <a:gd name="T89" fmla="*/ 132 h 162"/>
                <a:gd name="T90" fmla="*/ 86 w 135"/>
                <a:gd name="T91" fmla="*/ 123 h 162"/>
                <a:gd name="T92" fmla="*/ 90 w 135"/>
                <a:gd name="T93" fmla="*/ 115 h 162"/>
                <a:gd name="T94" fmla="*/ 93 w 135"/>
                <a:gd name="T95" fmla="*/ 106 h 162"/>
                <a:gd name="T96" fmla="*/ 97 w 135"/>
                <a:gd name="T97" fmla="*/ 98 h 162"/>
                <a:gd name="T98" fmla="*/ 100 w 135"/>
                <a:gd name="T99" fmla="*/ 90 h 162"/>
                <a:gd name="T100" fmla="*/ 104 w 135"/>
                <a:gd name="T101" fmla="*/ 82 h 162"/>
                <a:gd name="T102" fmla="*/ 106 w 135"/>
                <a:gd name="T103" fmla="*/ 74 h 162"/>
                <a:gd name="T104" fmla="*/ 110 w 135"/>
                <a:gd name="T105" fmla="*/ 66 h 162"/>
                <a:gd name="T106" fmla="*/ 112 w 135"/>
                <a:gd name="T107" fmla="*/ 58 h 162"/>
                <a:gd name="T108" fmla="*/ 116 w 135"/>
                <a:gd name="T109" fmla="*/ 50 h 162"/>
                <a:gd name="T110" fmla="*/ 119 w 135"/>
                <a:gd name="T111" fmla="*/ 42 h 162"/>
                <a:gd name="T112" fmla="*/ 121 w 135"/>
                <a:gd name="T113" fmla="*/ 33 h 162"/>
                <a:gd name="T114" fmla="*/ 124 w 135"/>
                <a:gd name="T115" fmla="*/ 25 h 162"/>
                <a:gd name="T116" fmla="*/ 127 w 135"/>
                <a:gd name="T117" fmla="*/ 17 h 162"/>
                <a:gd name="T118" fmla="*/ 131 w 135"/>
                <a:gd name="T119" fmla="*/ 8 h 162"/>
                <a:gd name="T120" fmla="*/ 134 w 135"/>
                <a:gd name="T121" fmla="*/ 0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
                <a:gd name="T184" fmla="*/ 0 h 162"/>
                <a:gd name="T185" fmla="*/ 135 w 135"/>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 h="162">
                  <a:moveTo>
                    <a:pt x="134" y="0"/>
                  </a:moveTo>
                  <a:lnTo>
                    <a:pt x="134" y="0"/>
                  </a:lnTo>
                  <a:lnTo>
                    <a:pt x="123" y="7"/>
                  </a:lnTo>
                  <a:lnTo>
                    <a:pt x="114" y="13"/>
                  </a:lnTo>
                  <a:lnTo>
                    <a:pt x="105" y="19"/>
                  </a:lnTo>
                  <a:lnTo>
                    <a:pt x="97" y="24"/>
                  </a:lnTo>
                  <a:lnTo>
                    <a:pt x="89" y="29"/>
                  </a:lnTo>
                  <a:lnTo>
                    <a:pt x="82" y="34"/>
                  </a:lnTo>
                  <a:lnTo>
                    <a:pt x="74" y="39"/>
                  </a:lnTo>
                  <a:lnTo>
                    <a:pt x="68" y="43"/>
                  </a:lnTo>
                  <a:lnTo>
                    <a:pt x="61" y="47"/>
                  </a:lnTo>
                  <a:lnTo>
                    <a:pt x="55" y="51"/>
                  </a:lnTo>
                  <a:lnTo>
                    <a:pt x="49" y="55"/>
                  </a:lnTo>
                  <a:lnTo>
                    <a:pt x="43" y="59"/>
                  </a:lnTo>
                  <a:lnTo>
                    <a:pt x="37" y="63"/>
                  </a:lnTo>
                  <a:lnTo>
                    <a:pt x="31" y="67"/>
                  </a:lnTo>
                  <a:lnTo>
                    <a:pt x="25" y="72"/>
                  </a:lnTo>
                  <a:lnTo>
                    <a:pt x="18" y="76"/>
                  </a:lnTo>
                  <a:lnTo>
                    <a:pt x="12" y="84"/>
                  </a:lnTo>
                  <a:lnTo>
                    <a:pt x="6" y="93"/>
                  </a:lnTo>
                  <a:lnTo>
                    <a:pt x="2" y="103"/>
                  </a:lnTo>
                  <a:lnTo>
                    <a:pt x="0" y="114"/>
                  </a:lnTo>
                  <a:lnTo>
                    <a:pt x="0" y="125"/>
                  </a:lnTo>
                  <a:lnTo>
                    <a:pt x="0" y="136"/>
                  </a:lnTo>
                  <a:lnTo>
                    <a:pt x="4" y="146"/>
                  </a:lnTo>
                  <a:lnTo>
                    <a:pt x="10" y="153"/>
                  </a:lnTo>
                  <a:lnTo>
                    <a:pt x="14" y="156"/>
                  </a:lnTo>
                  <a:lnTo>
                    <a:pt x="17" y="159"/>
                  </a:lnTo>
                  <a:lnTo>
                    <a:pt x="22" y="160"/>
                  </a:lnTo>
                  <a:lnTo>
                    <a:pt x="27" y="161"/>
                  </a:lnTo>
                  <a:lnTo>
                    <a:pt x="32" y="161"/>
                  </a:lnTo>
                  <a:lnTo>
                    <a:pt x="38" y="160"/>
                  </a:lnTo>
                  <a:lnTo>
                    <a:pt x="43" y="159"/>
                  </a:lnTo>
                  <a:lnTo>
                    <a:pt x="49" y="158"/>
                  </a:lnTo>
                  <a:lnTo>
                    <a:pt x="54" y="156"/>
                  </a:lnTo>
                  <a:lnTo>
                    <a:pt x="59" y="153"/>
                  </a:lnTo>
                  <a:lnTo>
                    <a:pt x="65" y="150"/>
                  </a:lnTo>
                  <a:lnTo>
                    <a:pt x="69" y="147"/>
                  </a:lnTo>
                  <a:lnTo>
                    <a:pt x="74" y="144"/>
                  </a:lnTo>
                  <a:lnTo>
                    <a:pt x="77" y="140"/>
                  </a:lnTo>
                  <a:lnTo>
                    <a:pt x="80" y="136"/>
                  </a:lnTo>
                  <a:lnTo>
                    <a:pt x="82" y="132"/>
                  </a:lnTo>
                  <a:lnTo>
                    <a:pt x="86" y="123"/>
                  </a:lnTo>
                  <a:lnTo>
                    <a:pt x="90" y="115"/>
                  </a:lnTo>
                  <a:lnTo>
                    <a:pt x="93" y="106"/>
                  </a:lnTo>
                  <a:lnTo>
                    <a:pt x="97" y="98"/>
                  </a:lnTo>
                  <a:lnTo>
                    <a:pt x="100" y="90"/>
                  </a:lnTo>
                  <a:lnTo>
                    <a:pt x="104" y="82"/>
                  </a:lnTo>
                  <a:lnTo>
                    <a:pt x="106" y="74"/>
                  </a:lnTo>
                  <a:lnTo>
                    <a:pt x="110" y="66"/>
                  </a:lnTo>
                  <a:lnTo>
                    <a:pt x="112" y="58"/>
                  </a:lnTo>
                  <a:lnTo>
                    <a:pt x="116" y="50"/>
                  </a:lnTo>
                  <a:lnTo>
                    <a:pt x="119" y="42"/>
                  </a:lnTo>
                  <a:lnTo>
                    <a:pt x="121" y="33"/>
                  </a:lnTo>
                  <a:lnTo>
                    <a:pt x="124" y="25"/>
                  </a:lnTo>
                  <a:lnTo>
                    <a:pt x="127" y="17"/>
                  </a:lnTo>
                  <a:lnTo>
                    <a:pt x="131" y="8"/>
                  </a:lnTo>
                  <a:lnTo>
                    <a:pt x="134" y="0"/>
                  </a:lnTo>
                </a:path>
              </a:pathLst>
            </a:custGeom>
            <a:solidFill>
              <a:srgbClr val="E80000"/>
            </a:solidFill>
            <a:ln w="12700" cap="rnd" cmpd="sng">
              <a:solidFill>
                <a:srgbClr val="000000"/>
              </a:solidFill>
              <a:prstDash val="solid"/>
              <a:round/>
              <a:headEnd type="none" w="sm" len="sm"/>
              <a:tailEnd type="none" w="sm" len="sm"/>
            </a:ln>
          </p:spPr>
          <p:txBody>
            <a:bodyPr/>
            <a:lstStyle/>
            <a:p>
              <a:endParaRPr lang="en-US" dirty="0"/>
            </a:p>
          </p:txBody>
        </p:sp>
      </p:grpSp>
      <p:sp>
        <p:nvSpPr>
          <p:cNvPr id="13329" name="Text Box 73"/>
          <p:cNvSpPr txBox="1">
            <a:spLocks noChangeArrowheads="1"/>
          </p:cNvSpPr>
          <p:nvPr/>
        </p:nvSpPr>
        <p:spPr bwMode="auto">
          <a:xfrm>
            <a:off x="990600" y="1295400"/>
            <a:ext cx="7940675" cy="476250"/>
          </a:xfrm>
          <a:prstGeom prst="rect">
            <a:avLst/>
          </a:prstGeom>
          <a:noFill/>
          <a:ln w="9525">
            <a:noFill/>
            <a:miter lim="800000"/>
            <a:headEnd/>
            <a:tailEnd/>
          </a:ln>
        </p:spPr>
        <p:txBody>
          <a:bodyPr lIns="92075" tIns="46038" rIns="92075" bIns="46038">
            <a:spAutoFit/>
          </a:bodyPr>
          <a:lstStyle/>
          <a:p>
            <a:pPr>
              <a:spcBef>
                <a:spcPct val="0"/>
              </a:spcBef>
            </a:pPr>
            <a:r>
              <a:rPr lang="en-US" sz="2800" b="0" dirty="0"/>
              <a:t>Some examples of bloodborne pathogens:</a:t>
            </a:r>
          </a:p>
        </p:txBody>
      </p:sp>
      <p:sp>
        <p:nvSpPr>
          <p:cNvPr id="13330" name="Text Box 74"/>
          <p:cNvSpPr txBox="1">
            <a:spLocks noChangeArrowheads="1"/>
          </p:cNvSpPr>
          <p:nvPr/>
        </p:nvSpPr>
        <p:spPr bwMode="auto">
          <a:xfrm>
            <a:off x="1447800" y="1905000"/>
            <a:ext cx="3048000" cy="1573213"/>
          </a:xfrm>
          <a:prstGeom prst="rect">
            <a:avLst/>
          </a:prstGeom>
          <a:noFill/>
          <a:ln w="9525">
            <a:noFill/>
            <a:miter lim="800000"/>
            <a:headEnd/>
            <a:tailEnd/>
          </a:ln>
        </p:spPr>
        <p:txBody>
          <a:bodyPr lIns="92075" tIns="46038" rIns="92075" bIns="46038">
            <a:spAutoFit/>
          </a:bodyPr>
          <a:lstStyle/>
          <a:p>
            <a:pPr marL="284163" indent="-284163" algn="l">
              <a:spcBef>
                <a:spcPct val="0"/>
              </a:spcBef>
              <a:spcAft>
                <a:spcPct val="15000"/>
              </a:spcAft>
              <a:buFontTx/>
              <a:buChar char="•"/>
            </a:pPr>
            <a:r>
              <a:rPr lang="en-US" sz="2400" b="0" dirty="0">
                <a:solidFill>
                  <a:srgbClr val="000000"/>
                </a:solidFill>
                <a:cs typeface="Arial" pitchFamily="34" charset="0"/>
              </a:rPr>
              <a:t>Malaria </a:t>
            </a:r>
            <a:endParaRPr lang="en-US" sz="2400" b="0" dirty="0">
              <a:cs typeface="Times New Roman" pitchFamily="18" charset="0"/>
            </a:endParaRPr>
          </a:p>
          <a:p>
            <a:pPr marL="284163" indent="-284163" algn="l">
              <a:spcBef>
                <a:spcPct val="0"/>
              </a:spcBef>
              <a:spcAft>
                <a:spcPct val="15000"/>
              </a:spcAft>
              <a:buFontTx/>
              <a:buChar char="•"/>
            </a:pPr>
            <a:r>
              <a:rPr lang="en-US" sz="2400" b="0" dirty="0">
                <a:solidFill>
                  <a:srgbClr val="000000"/>
                </a:solidFill>
                <a:cs typeface="Arial" pitchFamily="34" charset="0"/>
              </a:rPr>
              <a:t>Syphilis </a:t>
            </a:r>
            <a:endParaRPr lang="en-US" sz="2400" b="0" dirty="0">
              <a:cs typeface="Times New Roman" pitchFamily="18" charset="0"/>
            </a:endParaRPr>
          </a:p>
          <a:p>
            <a:pPr marL="284163" indent="-284163" algn="l">
              <a:spcBef>
                <a:spcPct val="0"/>
              </a:spcBef>
              <a:spcAft>
                <a:spcPct val="15000"/>
              </a:spcAft>
              <a:buFontTx/>
              <a:buChar char="•"/>
            </a:pPr>
            <a:r>
              <a:rPr lang="en-US" sz="2400" b="0" dirty="0">
                <a:solidFill>
                  <a:srgbClr val="000000"/>
                </a:solidFill>
                <a:cs typeface="Arial" pitchFamily="34" charset="0"/>
              </a:rPr>
              <a:t>Brucellosis</a:t>
            </a:r>
            <a:endParaRPr lang="en-US" sz="2400" b="0" dirty="0">
              <a:cs typeface="Times New Roman" pitchFamily="18" charset="0"/>
            </a:endParaRPr>
          </a:p>
          <a:p>
            <a:pPr marL="284163" indent="-284163" algn="l">
              <a:spcBef>
                <a:spcPct val="0"/>
              </a:spcBef>
              <a:spcAft>
                <a:spcPct val="15000"/>
              </a:spcAft>
              <a:buFontTx/>
              <a:buChar char="•"/>
            </a:pPr>
            <a:r>
              <a:rPr lang="en-US" sz="2400" b="0" dirty="0" err="1">
                <a:solidFill>
                  <a:srgbClr val="000000"/>
                </a:solidFill>
                <a:cs typeface="Arial" pitchFamily="34" charset="0"/>
              </a:rPr>
              <a:t>Leptospirosis</a:t>
            </a:r>
            <a:r>
              <a:rPr lang="en-US" sz="2400" b="0" dirty="0">
                <a:solidFill>
                  <a:srgbClr val="000000"/>
                </a:solidFill>
                <a:cs typeface="Arial" pitchFamily="34" charset="0"/>
              </a:rPr>
              <a:t> </a:t>
            </a:r>
            <a:endParaRPr lang="en-US" sz="2400" b="0" dirty="0">
              <a:cs typeface="Times New Roman" pitchFamily="18" charset="0"/>
            </a:endParaRPr>
          </a:p>
        </p:txBody>
      </p:sp>
      <p:sp>
        <p:nvSpPr>
          <p:cNvPr id="13331" name="Text Box 75"/>
          <p:cNvSpPr txBox="1">
            <a:spLocks noChangeArrowheads="1"/>
          </p:cNvSpPr>
          <p:nvPr/>
        </p:nvSpPr>
        <p:spPr bwMode="auto">
          <a:xfrm>
            <a:off x="4953000" y="1905000"/>
            <a:ext cx="3962400" cy="1573213"/>
          </a:xfrm>
          <a:prstGeom prst="rect">
            <a:avLst/>
          </a:prstGeom>
          <a:noFill/>
          <a:ln w="9525">
            <a:noFill/>
            <a:miter lim="800000"/>
            <a:headEnd/>
            <a:tailEnd/>
          </a:ln>
        </p:spPr>
        <p:txBody>
          <a:bodyPr lIns="92075" tIns="46038" rIns="92075" bIns="46038">
            <a:spAutoFit/>
          </a:bodyPr>
          <a:lstStyle/>
          <a:p>
            <a:pPr marL="284163" indent="-284163" algn="l">
              <a:spcBef>
                <a:spcPct val="0"/>
              </a:spcBef>
              <a:spcAft>
                <a:spcPct val="15000"/>
              </a:spcAft>
              <a:buFontTx/>
              <a:buChar char="•"/>
            </a:pPr>
            <a:r>
              <a:rPr lang="en-US" sz="2400" b="0">
                <a:solidFill>
                  <a:srgbClr val="000000"/>
                </a:solidFill>
                <a:cs typeface="Arial" pitchFamily="34" charset="0"/>
              </a:rPr>
              <a:t>Arboviral infections </a:t>
            </a:r>
            <a:endParaRPr lang="en-US" sz="2400" b="0">
              <a:cs typeface="Times New Roman" pitchFamily="18" charset="0"/>
            </a:endParaRPr>
          </a:p>
          <a:p>
            <a:pPr marL="284163" indent="-284163" algn="l">
              <a:spcBef>
                <a:spcPct val="0"/>
              </a:spcBef>
              <a:spcAft>
                <a:spcPct val="15000"/>
              </a:spcAft>
              <a:buFontTx/>
              <a:buChar char="•"/>
            </a:pPr>
            <a:r>
              <a:rPr lang="en-US" sz="2400" b="0">
                <a:solidFill>
                  <a:srgbClr val="000000"/>
                </a:solidFill>
                <a:cs typeface="Arial" pitchFamily="34" charset="0"/>
              </a:rPr>
              <a:t>Relapsing fever </a:t>
            </a:r>
            <a:endParaRPr lang="en-US" sz="2400" b="0">
              <a:cs typeface="Times New Roman" pitchFamily="18" charset="0"/>
            </a:endParaRPr>
          </a:p>
          <a:p>
            <a:pPr marL="284163" indent="-284163" algn="l">
              <a:spcBef>
                <a:spcPct val="0"/>
              </a:spcBef>
              <a:spcAft>
                <a:spcPct val="15000"/>
              </a:spcAft>
              <a:buFontTx/>
              <a:buChar char="•"/>
            </a:pPr>
            <a:r>
              <a:rPr lang="en-US" sz="2400" b="0">
                <a:solidFill>
                  <a:srgbClr val="000000"/>
                </a:solidFill>
                <a:cs typeface="Arial" pitchFamily="34" charset="0"/>
              </a:rPr>
              <a:t>Creutzfeld-Jakob Disease </a:t>
            </a:r>
            <a:endParaRPr lang="en-US" sz="2400" b="0">
              <a:cs typeface="Times New Roman" pitchFamily="18" charset="0"/>
            </a:endParaRPr>
          </a:p>
          <a:p>
            <a:pPr marL="284163" indent="-284163" algn="l">
              <a:spcBef>
                <a:spcPct val="0"/>
              </a:spcBef>
              <a:spcAft>
                <a:spcPct val="15000"/>
              </a:spcAft>
              <a:buFontTx/>
              <a:buChar char="•"/>
            </a:pPr>
            <a:r>
              <a:rPr lang="en-US" sz="2400" b="0">
                <a:solidFill>
                  <a:srgbClr val="000000"/>
                </a:solidFill>
                <a:cs typeface="Times New Roman" pitchFamily="18" charset="0"/>
              </a:rPr>
              <a:t>Viral Hemorrhagic Fever</a:t>
            </a:r>
            <a:r>
              <a:rPr lang="en-US" sz="2400" b="0"/>
              <a:t>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defRPr/>
            </a:pPr>
            <a:r>
              <a:rPr lang="en-US" smtClean="0"/>
              <a:t>Viral Hepatitis - General Overview</a:t>
            </a:r>
          </a:p>
        </p:txBody>
      </p:sp>
      <p:sp>
        <p:nvSpPr>
          <p:cNvPr id="14339" name="Text Box 4"/>
          <p:cNvSpPr txBox="1">
            <a:spLocks noChangeArrowheads="1"/>
          </p:cNvSpPr>
          <p:nvPr/>
        </p:nvSpPr>
        <p:spPr bwMode="auto">
          <a:xfrm>
            <a:off x="1066800" y="2114550"/>
            <a:ext cx="3886200" cy="3419475"/>
          </a:xfrm>
          <a:prstGeom prst="rect">
            <a:avLst/>
          </a:prstGeom>
          <a:noFill/>
          <a:ln w="9525">
            <a:noFill/>
            <a:miter lim="800000"/>
            <a:headEnd/>
            <a:tailEnd/>
          </a:ln>
        </p:spPr>
        <p:txBody>
          <a:bodyPr lIns="0" tIns="0" rIns="0" bIns="0">
            <a:spAutoFit/>
          </a:bodyPr>
          <a:lstStyle/>
          <a:p>
            <a:pPr marL="222250" indent="-222250" algn="l">
              <a:lnSpc>
                <a:spcPct val="95000"/>
              </a:lnSpc>
              <a:spcBef>
                <a:spcPct val="0"/>
              </a:spcBef>
              <a:spcAft>
                <a:spcPct val="50000"/>
              </a:spcAft>
              <a:buFontTx/>
              <a:buChar char="•"/>
            </a:pPr>
            <a:r>
              <a:rPr lang="en-US" sz="2600" b="0"/>
              <a:t>Virus attacks liver </a:t>
            </a:r>
            <a:r>
              <a:rPr lang="en-US" sz="2600" b="0">
                <a:sym typeface="Wingdings 3" pitchFamily="18" charset="2"/>
              </a:rPr>
              <a:t> </a:t>
            </a:r>
            <a:r>
              <a:rPr lang="en-US" sz="2600" b="0"/>
              <a:t>inflammation, enlargement, and tenderness</a:t>
            </a:r>
          </a:p>
          <a:p>
            <a:pPr marL="222250" indent="-222250" algn="l">
              <a:lnSpc>
                <a:spcPct val="95000"/>
              </a:lnSpc>
              <a:spcBef>
                <a:spcPct val="0"/>
              </a:spcBef>
              <a:spcAft>
                <a:spcPct val="50000"/>
              </a:spcAft>
              <a:buFontTx/>
              <a:buChar char="•"/>
            </a:pPr>
            <a:r>
              <a:rPr lang="en-US" sz="2600" b="0"/>
              <a:t>Acute and chronic infections</a:t>
            </a:r>
          </a:p>
          <a:p>
            <a:pPr marL="222250" indent="-222250" algn="l">
              <a:lnSpc>
                <a:spcPct val="95000"/>
              </a:lnSpc>
              <a:spcBef>
                <a:spcPct val="0"/>
              </a:spcBef>
              <a:spcAft>
                <a:spcPct val="50000"/>
              </a:spcAft>
              <a:buFontTx/>
              <a:buChar char="•"/>
            </a:pPr>
            <a:r>
              <a:rPr lang="en-US" sz="2600" b="0"/>
              <a:t>Possible liver damage ranging from mild to fatal</a:t>
            </a:r>
          </a:p>
        </p:txBody>
      </p:sp>
      <p:grpSp>
        <p:nvGrpSpPr>
          <p:cNvPr id="14340" name="Group 12"/>
          <p:cNvGrpSpPr>
            <a:grpSpLocks/>
          </p:cNvGrpSpPr>
          <p:nvPr/>
        </p:nvGrpSpPr>
        <p:grpSpPr bwMode="auto">
          <a:xfrm>
            <a:off x="5362575" y="1190625"/>
            <a:ext cx="4391025" cy="5497513"/>
            <a:chOff x="3378" y="750"/>
            <a:chExt cx="2766" cy="3463"/>
          </a:xfrm>
        </p:grpSpPr>
        <p:pic>
          <p:nvPicPr>
            <p:cNvPr id="14341" name="Picture 3" descr="LiverFigure"/>
            <p:cNvPicPr>
              <a:picLocks noChangeAspect="1" noChangeArrowheads="1"/>
            </p:cNvPicPr>
            <p:nvPr/>
          </p:nvPicPr>
          <p:blipFill>
            <a:blip r:embed="rId3" cstate="print"/>
            <a:srcRect/>
            <a:stretch>
              <a:fillRect/>
            </a:stretch>
          </p:blipFill>
          <p:spPr bwMode="auto">
            <a:xfrm>
              <a:off x="3456" y="750"/>
              <a:ext cx="1296" cy="3369"/>
            </a:xfrm>
            <a:prstGeom prst="rect">
              <a:avLst/>
            </a:prstGeom>
            <a:noFill/>
            <a:ln w="9525">
              <a:noFill/>
              <a:miter lim="800000"/>
              <a:headEnd/>
              <a:tailEnd/>
            </a:ln>
          </p:spPr>
        </p:pic>
        <p:sp>
          <p:nvSpPr>
            <p:cNvPr id="14342" name="Line 5"/>
            <p:cNvSpPr>
              <a:spLocks noChangeShapeType="1"/>
            </p:cNvSpPr>
            <p:nvPr/>
          </p:nvSpPr>
          <p:spPr bwMode="auto">
            <a:xfrm flipH="1">
              <a:off x="4320" y="1536"/>
              <a:ext cx="480" cy="288"/>
            </a:xfrm>
            <a:prstGeom prst="line">
              <a:avLst/>
            </a:prstGeom>
            <a:noFill/>
            <a:ln w="22225">
              <a:solidFill>
                <a:schemeClr val="hlink"/>
              </a:solidFill>
              <a:round/>
              <a:headEnd/>
              <a:tailEnd type="triangle" w="med" len="lg"/>
            </a:ln>
          </p:spPr>
          <p:txBody>
            <a:bodyPr>
              <a:spAutoFit/>
            </a:bodyPr>
            <a:lstStyle/>
            <a:p>
              <a:endParaRPr lang="en-US"/>
            </a:p>
          </p:txBody>
        </p:sp>
        <p:sp>
          <p:nvSpPr>
            <p:cNvPr id="14343" name="Text Box 6"/>
            <p:cNvSpPr txBox="1">
              <a:spLocks noChangeArrowheads="1"/>
            </p:cNvSpPr>
            <p:nvPr/>
          </p:nvSpPr>
          <p:spPr bwMode="auto">
            <a:xfrm>
              <a:off x="4896" y="1296"/>
              <a:ext cx="1248" cy="2448"/>
            </a:xfrm>
            <a:prstGeom prst="rect">
              <a:avLst/>
            </a:prstGeom>
            <a:noFill/>
            <a:ln w="9525">
              <a:noFill/>
              <a:miter lim="800000"/>
              <a:headEnd/>
              <a:tailEnd/>
            </a:ln>
          </p:spPr>
          <p:txBody>
            <a:bodyPr lIns="0" tIns="0" rIns="0" bIns="0"/>
            <a:lstStyle/>
            <a:p>
              <a:pPr algn="l">
                <a:spcBef>
                  <a:spcPct val="50000"/>
                </a:spcBef>
              </a:pPr>
              <a:r>
                <a:rPr lang="en-US" sz="2000" b="0"/>
                <a:t>The liver is a large, dark red gland located in the upper right abdomen behind the lower ribs.  It functions in removing toxins (poisons) from the blood, in the digestion of fats, and in other body processes.</a:t>
              </a:r>
            </a:p>
          </p:txBody>
        </p:sp>
        <p:sp>
          <p:nvSpPr>
            <p:cNvPr id="14344" name="Text Box 10"/>
            <p:cNvSpPr txBox="1">
              <a:spLocks noChangeArrowheads="1"/>
            </p:cNvSpPr>
            <p:nvPr/>
          </p:nvSpPr>
          <p:spPr bwMode="auto">
            <a:xfrm>
              <a:off x="3378" y="4098"/>
              <a:ext cx="1536" cy="115"/>
            </a:xfrm>
            <a:prstGeom prst="rect">
              <a:avLst/>
            </a:prstGeom>
            <a:noFill/>
            <a:ln w="9525">
              <a:noFill/>
              <a:miter lim="800000"/>
              <a:headEnd/>
              <a:tailEnd/>
            </a:ln>
          </p:spPr>
          <p:txBody>
            <a:bodyPr lIns="0" tIns="0" rIns="0" bIns="0">
              <a:spAutoFit/>
            </a:bodyPr>
            <a:lstStyle/>
            <a:p>
              <a:pPr algn="l" eaLnBrk="1" hangingPunct="1">
                <a:lnSpc>
                  <a:spcPct val="100000"/>
                </a:lnSpc>
                <a:spcBef>
                  <a:spcPct val="50000"/>
                </a:spcBef>
              </a:pPr>
              <a:r>
                <a:rPr lang="en-US" sz="1200" b="0" i="1"/>
                <a:t>Courtesy of  Schering Corporation</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304800" y="1600200"/>
            <a:ext cx="4800600" cy="5181600"/>
          </a:xfrm>
          <a:noFill/>
          <a:ln>
            <a:miter lim="800000"/>
            <a:headEnd/>
            <a:tailEnd/>
          </a:ln>
        </p:spPr>
        <p:txBody>
          <a:bodyPr vert="horz" wrap="square" lIns="92075" tIns="46038" rIns="92075" bIns="46038" numCol="1" anchor="t" anchorCtr="0" compatLnSpc="1">
            <a:prstTxWarp prst="textNoShape">
              <a:avLst/>
            </a:prstTxWarp>
          </a:bodyPr>
          <a:lstStyle/>
          <a:p>
            <a:pPr marL="287338" indent="-287338" eaLnBrk="1" hangingPunct="1">
              <a:lnSpc>
                <a:spcPct val="90000"/>
              </a:lnSpc>
              <a:spcBef>
                <a:spcPct val="0"/>
              </a:spcBef>
              <a:spcAft>
                <a:spcPct val="30000"/>
              </a:spcAft>
              <a:buNone/>
            </a:pPr>
            <a:r>
              <a:rPr lang="en-US" sz="2600" dirty="0" smtClean="0"/>
              <a:t>CDC Facts - Americans (2009)</a:t>
            </a:r>
          </a:p>
          <a:p>
            <a:pPr marL="287338" indent="-287338" eaLnBrk="1" hangingPunct="1">
              <a:lnSpc>
                <a:spcPct val="90000"/>
              </a:lnSpc>
              <a:spcBef>
                <a:spcPct val="0"/>
              </a:spcBef>
              <a:spcAft>
                <a:spcPct val="30000"/>
              </a:spcAft>
            </a:pPr>
            <a:r>
              <a:rPr lang="en-US" sz="2600" dirty="0" smtClean="0"/>
              <a:t>Hearty - can live for 14+ days in dried blood</a:t>
            </a:r>
          </a:p>
          <a:p>
            <a:pPr marL="287338" indent="-287338" eaLnBrk="1" hangingPunct="1">
              <a:lnSpc>
                <a:spcPct val="90000"/>
              </a:lnSpc>
              <a:spcBef>
                <a:spcPct val="0"/>
              </a:spcBef>
              <a:spcAft>
                <a:spcPct val="30000"/>
              </a:spcAft>
            </a:pPr>
            <a:r>
              <a:rPr lang="en-US" sz="2600" dirty="0" smtClean="0"/>
              <a:t>100 times more contagious than HIV</a:t>
            </a:r>
          </a:p>
          <a:p>
            <a:pPr marL="287338" indent="-287338" eaLnBrk="1" hangingPunct="1">
              <a:lnSpc>
                <a:spcPct val="90000"/>
              </a:lnSpc>
              <a:spcBef>
                <a:spcPct val="0"/>
              </a:spcBef>
              <a:spcAft>
                <a:spcPct val="30000"/>
              </a:spcAft>
            </a:pPr>
            <a:r>
              <a:rPr lang="en-US" sz="2600" dirty="0" smtClean="0"/>
              <a:t>In US approximately ~43,000 new infections per year</a:t>
            </a:r>
          </a:p>
          <a:p>
            <a:pPr marL="287338" indent="-287338" eaLnBrk="1" hangingPunct="1">
              <a:lnSpc>
                <a:spcPct val="90000"/>
              </a:lnSpc>
              <a:spcBef>
                <a:spcPct val="0"/>
              </a:spcBef>
              <a:spcAft>
                <a:spcPct val="30000"/>
              </a:spcAft>
            </a:pPr>
            <a:r>
              <a:rPr lang="en-US" sz="2600" dirty="0" smtClean="0"/>
              <a:t>800,000 to 1.4 million infected carriers</a:t>
            </a:r>
          </a:p>
          <a:p>
            <a:pPr marL="287338" indent="-287338" eaLnBrk="1" hangingPunct="1">
              <a:lnSpc>
                <a:spcPct val="90000"/>
              </a:lnSpc>
              <a:spcBef>
                <a:spcPct val="0"/>
              </a:spcBef>
              <a:spcAft>
                <a:spcPct val="30000"/>
              </a:spcAft>
            </a:pPr>
            <a:r>
              <a:rPr lang="en-US" sz="2600" dirty="0" smtClean="0"/>
              <a:t>4,000 deaths/year</a:t>
            </a:r>
          </a:p>
          <a:p>
            <a:pPr marL="287338" indent="-287338" eaLnBrk="1" hangingPunct="1">
              <a:lnSpc>
                <a:spcPct val="90000"/>
              </a:lnSpc>
              <a:spcBef>
                <a:spcPct val="0"/>
              </a:spcBef>
            </a:pPr>
            <a:r>
              <a:rPr lang="en-US" sz="2600" dirty="0" smtClean="0"/>
              <a:t>No cure, but there is a preventative vaccine</a:t>
            </a:r>
          </a:p>
        </p:txBody>
      </p:sp>
      <p:pic>
        <p:nvPicPr>
          <p:cNvPr id="15363" name="Picture 5" descr="HepBvirus"/>
          <p:cNvPicPr>
            <a:picLocks noChangeAspect="1" noChangeArrowheads="1"/>
          </p:cNvPicPr>
          <p:nvPr/>
        </p:nvPicPr>
        <p:blipFill>
          <a:blip r:embed="rId3" cstate="print"/>
          <a:srcRect/>
          <a:stretch>
            <a:fillRect/>
          </a:stretch>
        </p:blipFill>
        <p:spPr bwMode="auto">
          <a:xfrm>
            <a:off x="5257800" y="1981200"/>
            <a:ext cx="4635500" cy="3703638"/>
          </a:xfrm>
          <a:prstGeom prst="rect">
            <a:avLst/>
          </a:prstGeom>
          <a:noFill/>
          <a:ln w="9525">
            <a:noFill/>
            <a:miter lim="800000"/>
            <a:headEnd/>
            <a:tailEnd/>
          </a:ln>
        </p:spPr>
      </p:pic>
      <p:sp>
        <p:nvSpPr>
          <p:cNvPr id="362508" name="Rectangle 12"/>
          <p:cNvSpPr>
            <a:spLocks noGrp="1" noChangeArrowheads="1"/>
          </p:cNvSpPr>
          <p:nvPr>
            <p:ph type="title"/>
          </p:nvPr>
        </p:nvSpPr>
        <p:spPr/>
        <p:txBody>
          <a:bodyPr/>
          <a:lstStyle/>
          <a:p>
            <a:pPr eaLnBrk="1" hangingPunct="1">
              <a:defRPr/>
            </a:pPr>
            <a:r>
              <a:rPr lang="en-US" smtClean="0"/>
              <a:t>HBV - Hepatitis B</a:t>
            </a:r>
          </a:p>
        </p:txBody>
      </p:sp>
      <p:sp>
        <p:nvSpPr>
          <p:cNvPr id="15365" name="Text Box 13"/>
          <p:cNvSpPr txBox="1">
            <a:spLocks noChangeArrowheads="1"/>
          </p:cNvSpPr>
          <p:nvPr/>
        </p:nvSpPr>
        <p:spPr bwMode="auto">
          <a:xfrm>
            <a:off x="2971800" y="1143000"/>
            <a:ext cx="4267200" cy="530225"/>
          </a:xfrm>
          <a:prstGeom prst="rect">
            <a:avLst/>
          </a:prstGeom>
          <a:noFill/>
          <a:ln w="25400">
            <a:noFill/>
            <a:miter lim="800000"/>
            <a:headEnd/>
            <a:tailEnd/>
          </a:ln>
        </p:spPr>
        <p:txBody>
          <a:bodyPr lIns="45720" rIns="45720">
            <a:spAutoFit/>
          </a:bodyPr>
          <a:lstStyle/>
          <a:p>
            <a:pPr marL="285750" indent="-285750">
              <a:spcBef>
                <a:spcPct val="50000"/>
              </a:spcBef>
            </a:pPr>
            <a:r>
              <a:rPr lang="en-US" sz="3200">
                <a:solidFill>
                  <a:srgbClr val="CC0000"/>
                </a:solidFill>
              </a:rPr>
              <a:t>General Facts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1026"/>
          <p:cNvSpPr>
            <a:spLocks noGrp="1" noChangeArrowheads="1"/>
          </p:cNvSpPr>
          <p:nvPr>
            <p:ph type="title"/>
          </p:nvPr>
        </p:nvSpPr>
        <p:spPr/>
        <p:txBody>
          <a:bodyPr/>
          <a:lstStyle/>
          <a:p>
            <a:pPr eaLnBrk="1" hangingPunct="1">
              <a:defRPr/>
            </a:pPr>
            <a:r>
              <a:rPr lang="en-US" smtClean="0"/>
              <a:t>HBV - Hepatitis B</a:t>
            </a:r>
          </a:p>
        </p:txBody>
      </p:sp>
      <p:graphicFrame>
        <p:nvGraphicFramePr>
          <p:cNvPr id="379991" name="Group 1111"/>
          <p:cNvGraphicFramePr>
            <a:graphicFrameLocks noGrp="1"/>
          </p:cNvGraphicFramePr>
          <p:nvPr/>
        </p:nvGraphicFramePr>
        <p:xfrm>
          <a:off x="377825" y="2209800"/>
          <a:ext cx="9525000" cy="3871087"/>
        </p:xfrm>
        <a:graphic>
          <a:graphicData uri="http://schemas.openxmlformats.org/drawingml/2006/table">
            <a:tbl>
              <a:tblPr/>
              <a:tblGrid>
                <a:gridCol w="4800600"/>
                <a:gridCol w="4724400"/>
              </a:tblGrid>
              <a:tr h="757238">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Arial" pitchFamily="34" charset="0"/>
                        </a:rPr>
                        <a:t>Incubation period</a:t>
                      </a:r>
                    </a:p>
                  </a:txBody>
                  <a:tcPr marL="137160" marR="137160" marT="73152" marB="73152" anchor="ctr" horzOverflow="overflow">
                    <a:lnL cap="flat">
                      <a:noFill/>
                    </a:lnL>
                    <a:lnR>
                      <a:noFill/>
                    </a:lnR>
                    <a:lnT cap="flat">
                      <a:noFill/>
                    </a:lnT>
                    <a:lnB>
                      <a:noFill/>
                    </a:lnB>
                    <a:lnTlToBr>
                      <a:noFill/>
                    </a:lnTlToBr>
                    <a:lnBlToTr>
                      <a:noFill/>
                    </a:lnBlToTr>
                    <a:solidFill>
                      <a:srgbClr val="DDDDDD"/>
                    </a:solid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Arial" pitchFamily="34" charset="0"/>
                        </a:rPr>
                        <a:t>Average 60-90 days</a:t>
                      </a:r>
                      <a:br>
                        <a:rPr kumimoji="0" lang="en-US" sz="2600" b="0" i="0" u="none" strike="noStrike" cap="none" normalizeH="0" baseline="0" smtClean="0">
                          <a:ln>
                            <a:noFill/>
                          </a:ln>
                          <a:solidFill>
                            <a:srgbClr val="000000"/>
                          </a:solidFill>
                          <a:effectLst/>
                          <a:latin typeface="Arial" pitchFamily="34" charset="0"/>
                        </a:rPr>
                      </a:br>
                      <a:r>
                        <a:rPr kumimoji="0" lang="en-US" sz="2600" b="0" i="0" u="none" strike="noStrike" cap="none" normalizeH="0" baseline="0" smtClean="0">
                          <a:ln>
                            <a:noFill/>
                          </a:ln>
                          <a:solidFill>
                            <a:srgbClr val="000000"/>
                          </a:solidFill>
                          <a:effectLst/>
                          <a:latin typeface="Arial" pitchFamily="34" charset="0"/>
                        </a:rPr>
                        <a:t>Range 45-180 days</a:t>
                      </a:r>
                    </a:p>
                  </a:txBody>
                  <a:tcPr marL="137160" marR="137160" marT="73152" marB="73152" anchor="ctr" horzOverflow="overflow">
                    <a:lnL>
                      <a:noFill/>
                    </a:lnL>
                    <a:lnR cap="flat">
                      <a:noFill/>
                    </a:lnR>
                    <a:lnT cap="flat">
                      <a:noFill/>
                    </a:lnT>
                    <a:lnB>
                      <a:noFill/>
                    </a:lnB>
                    <a:lnTlToBr>
                      <a:noFill/>
                    </a:lnTlToBr>
                    <a:lnBlToTr>
                      <a:noFill/>
                    </a:lnBlToTr>
                    <a:solidFill>
                      <a:srgbClr val="DDDDDD"/>
                    </a:solidFill>
                  </a:tcPr>
                </a:tc>
              </a:tr>
              <a:tr h="623888">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Arial" pitchFamily="34" charset="0"/>
                        </a:rPr>
                        <a:t>No sign or symptoms</a:t>
                      </a:r>
                    </a:p>
                    <a:p>
                      <a:pPr marL="0" marR="0" lvl="0" indent="0" algn="l" defTabSz="914400" rtl="0" eaLnBrk="1" fontAlgn="base" latinLnBrk="0" hangingPunct="1">
                        <a:lnSpc>
                          <a:spcPct val="95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Arial" pitchFamily="34" charset="0"/>
                        </a:rPr>
                        <a:t>Acute illness (jaundice)</a:t>
                      </a:r>
                    </a:p>
                  </a:txBody>
                  <a:tcPr marL="137160" marR="137160" marT="73152" marB="73152"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Arial" pitchFamily="34" charset="0"/>
                          <a:sym typeface="Symbol" pitchFamily="18" charset="2"/>
                        </a:rPr>
                        <a:t>30%</a:t>
                      </a:r>
                      <a:endParaRPr kumimoji="0" lang="en-US" sz="2600" b="0" i="0" u="none" strike="noStrike" cap="none" normalizeH="0" baseline="0" smtClean="0">
                        <a:ln>
                          <a:noFill/>
                        </a:ln>
                        <a:solidFill>
                          <a:srgbClr val="000000"/>
                        </a:solidFill>
                        <a:effectLst/>
                        <a:latin typeface="Arial" pitchFamily="34" charset="0"/>
                      </a:endParaRPr>
                    </a:p>
                    <a:p>
                      <a:pPr marL="0" marR="0" lvl="0" indent="0" algn="l" defTabSz="914400" rtl="0" eaLnBrk="1" fontAlgn="base" latinLnBrk="0" hangingPunct="1">
                        <a:lnSpc>
                          <a:spcPct val="95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Arial" pitchFamily="34" charset="0"/>
                          <a:sym typeface="Symbol" pitchFamily="18" charset="2"/>
                        </a:rPr>
                        <a:t>30%-50% (5 years old)</a:t>
                      </a:r>
                    </a:p>
                  </a:txBody>
                  <a:tcPr marL="137160" marR="137160" marT="73152" marB="73152" anchor="ctr" horzOverflow="overflow">
                    <a:lnL>
                      <a:noFill/>
                    </a:lnL>
                    <a:lnR cap="flat">
                      <a:noFill/>
                    </a:lnR>
                    <a:lnT>
                      <a:noFill/>
                    </a:lnT>
                    <a:lnB>
                      <a:noFill/>
                    </a:lnB>
                    <a:lnTlToBr>
                      <a:noFill/>
                    </a:lnTlToBr>
                    <a:lnBlToTr>
                      <a:noFill/>
                    </a:lnBlToTr>
                    <a:noFill/>
                  </a:tcPr>
                </a:tc>
              </a:tr>
              <a:tr h="387350">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Arial" pitchFamily="34" charset="0"/>
                        </a:rPr>
                        <a:t>Chronic infection (carrier)</a:t>
                      </a:r>
                    </a:p>
                  </a:txBody>
                  <a:tcPr marL="137160" marR="137160" marT="73152" marB="73152" anchor="ctr" horzOverflow="overflow">
                    <a:lnL cap="flat">
                      <a:noFill/>
                    </a:lnL>
                    <a:lnR>
                      <a:noFill/>
                    </a:lnR>
                    <a:lnT>
                      <a:noFill/>
                    </a:lnT>
                    <a:lnB>
                      <a:noFill/>
                    </a:lnB>
                    <a:lnTlToBr>
                      <a:noFill/>
                    </a:lnTlToBr>
                    <a:lnBlToTr>
                      <a:noFill/>
                    </a:lnBlToTr>
                    <a:solidFill>
                      <a:srgbClr val="DDDDDD"/>
                    </a:solid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Arial" pitchFamily="34" charset="0"/>
                        </a:rPr>
                        <a:t>2%-10% (of infected adults)</a:t>
                      </a:r>
                    </a:p>
                  </a:txBody>
                  <a:tcPr marL="137160" marR="137160" marT="73152" marB="73152" anchor="ctr" horzOverflow="overflow">
                    <a:lnL>
                      <a:noFill/>
                    </a:lnL>
                    <a:lnR cap="flat">
                      <a:noFill/>
                    </a:lnR>
                    <a:lnT>
                      <a:noFill/>
                    </a:lnT>
                    <a:lnB>
                      <a:noFill/>
                    </a:lnB>
                    <a:lnTlToBr>
                      <a:noFill/>
                    </a:lnTlToBr>
                    <a:lnBlToTr>
                      <a:noFill/>
                    </a:lnBlToTr>
                    <a:solidFill>
                      <a:srgbClr val="DDDDDD"/>
                    </a:solidFill>
                  </a:tcPr>
                </a:tc>
              </a:tr>
              <a:tr h="750888">
                <a:tc>
                  <a:txBody>
                    <a:bodyPr/>
                    <a:lstStyle/>
                    <a:p>
                      <a:pPr marL="517525" marR="0" lvl="0" indent="-166688" algn="l" defTabSz="914400" rtl="0" eaLnBrk="1" fontAlgn="base" latinLnBrk="0" hangingPunct="1">
                        <a:lnSpc>
                          <a:spcPct val="85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Arial" pitchFamily="34" charset="0"/>
                        </a:rPr>
                        <a:t>- Premature death from   chronic liver disease</a:t>
                      </a:r>
                    </a:p>
                  </a:txBody>
                  <a:tcPr marL="137160" marR="137160" marT="73152" marB="73152" anchor="ctr" horzOverflow="overflow">
                    <a:lnL cap="flat">
                      <a:noFill/>
                    </a:lnL>
                    <a:lnR>
                      <a:noFill/>
                    </a:lnR>
                    <a:lnT>
                      <a:noFill/>
                    </a:lnT>
                    <a:lnB>
                      <a:noFill/>
                    </a:lnB>
                    <a:lnTlToBr>
                      <a:noFill/>
                    </a:lnTlToBr>
                    <a:lnBlToTr>
                      <a:noFill/>
                    </a:lnBlToTr>
                    <a:solidFill>
                      <a:srgbClr val="DDDDDD"/>
                    </a:solid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Arial" pitchFamily="34" charset="0"/>
                        </a:rPr>
                        <a:t>15-25% (of chronically infected)</a:t>
                      </a:r>
                    </a:p>
                  </a:txBody>
                  <a:tcPr marL="137160" marR="137160" marT="73152" marB="73152" anchor="ctr" horzOverflow="overflow">
                    <a:lnL>
                      <a:noFill/>
                    </a:lnL>
                    <a:lnR cap="flat">
                      <a:noFill/>
                    </a:lnR>
                    <a:lnT>
                      <a:noFill/>
                    </a:lnT>
                    <a:lnB>
                      <a:noFill/>
                    </a:lnB>
                    <a:lnTlToBr>
                      <a:noFill/>
                    </a:lnTlToBr>
                    <a:lnBlToTr>
                      <a:noFill/>
                    </a:lnBlToTr>
                    <a:solidFill>
                      <a:srgbClr val="DDDDDD"/>
                    </a:solidFill>
                  </a:tcPr>
                </a:tc>
              </a:tr>
              <a:tr h="650875">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Arial" pitchFamily="34" charset="0"/>
                        </a:rPr>
                        <a:t>Immunity</a:t>
                      </a:r>
                    </a:p>
                  </a:txBody>
                  <a:tcPr marL="137160" marR="137160" marT="73152" marB="73152"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2600" b="0" i="0" u="none" strike="noStrike" cap="none" normalizeH="0" baseline="0" smtClean="0">
                          <a:ln>
                            <a:noFill/>
                          </a:ln>
                          <a:solidFill>
                            <a:srgbClr val="000000"/>
                          </a:solidFill>
                          <a:effectLst/>
                          <a:latin typeface="Arial" pitchFamily="34" charset="0"/>
                        </a:rPr>
                        <a:t>Protected from future infection</a:t>
                      </a:r>
                    </a:p>
                  </a:txBody>
                  <a:tcPr marL="137160" marR="137160" marT="73152" marB="73152" anchor="ctr" horzOverflow="overflow">
                    <a:lnL>
                      <a:noFill/>
                    </a:lnL>
                    <a:lnR cap="flat">
                      <a:noFill/>
                    </a:lnR>
                    <a:lnT>
                      <a:noFill/>
                    </a:lnT>
                    <a:lnB cap="flat">
                      <a:noFill/>
                    </a:lnB>
                    <a:lnTlToBr>
                      <a:noFill/>
                    </a:lnTlToBr>
                    <a:lnBlToTr>
                      <a:noFill/>
                    </a:lnBlToTr>
                    <a:noFill/>
                  </a:tcPr>
                </a:tc>
              </a:tr>
            </a:tbl>
          </a:graphicData>
        </a:graphic>
      </p:graphicFrame>
      <p:sp>
        <p:nvSpPr>
          <p:cNvPr id="16398" name="Text Box 1053"/>
          <p:cNvSpPr txBox="1">
            <a:spLocks noChangeArrowheads="1"/>
          </p:cNvSpPr>
          <p:nvPr/>
        </p:nvSpPr>
        <p:spPr bwMode="auto">
          <a:xfrm>
            <a:off x="2971800" y="1143000"/>
            <a:ext cx="4267200" cy="530225"/>
          </a:xfrm>
          <a:prstGeom prst="rect">
            <a:avLst/>
          </a:prstGeom>
          <a:noFill/>
          <a:ln w="25400">
            <a:noFill/>
            <a:miter lim="800000"/>
            <a:headEnd/>
            <a:tailEnd/>
          </a:ln>
        </p:spPr>
        <p:txBody>
          <a:bodyPr lIns="45720" rIns="45720">
            <a:spAutoFit/>
          </a:bodyPr>
          <a:lstStyle/>
          <a:p>
            <a:pPr marL="285750" indent="-285750">
              <a:spcBef>
                <a:spcPct val="50000"/>
              </a:spcBef>
            </a:pPr>
            <a:r>
              <a:rPr lang="en-US" sz="3200">
                <a:solidFill>
                  <a:srgbClr val="CC0000"/>
                </a:solidFill>
              </a:rPr>
              <a:t>Clinical Features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pPr eaLnBrk="1" hangingPunct="1">
              <a:defRPr/>
            </a:pPr>
            <a:r>
              <a:rPr lang="en-US" smtClean="0"/>
              <a:t>HBV - Hepatitis B</a:t>
            </a:r>
          </a:p>
        </p:txBody>
      </p:sp>
      <p:pic>
        <p:nvPicPr>
          <p:cNvPr id="17411" name="Picture 5" descr="Jaundice eyes_hepaiac001(Courtesy of CDCandPrevention)"/>
          <p:cNvPicPr>
            <a:picLocks noChangeAspect="1" noChangeArrowheads="1"/>
          </p:cNvPicPr>
          <p:nvPr/>
        </p:nvPicPr>
        <p:blipFill>
          <a:blip r:embed="rId3" cstate="print"/>
          <a:srcRect l="14999" r="7500" b="56250"/>
          <a:stretch>
            <a:fillRect/>
          </a:stretch>
        </p:blipFill>
        <p:spPr bwMode="auto">
          <a:xfrm>
            <a:off x="5630863" y="4191000"/>
            <a:ext cx="3967162" cy="1493838"/>
          </a:xfrm>
          <a:prstGeom prst="rect">
            <a:avLst/>
          </a:prstGeom>
          <a:noFill/>
          <a:ln w="25400">
            <a:solidFill>
              <a:srgbClr val="000080"/>
            </a:solidFill>
            <a:miter lim="800000"/>
            <a:headEnd/>
            <a:tailEnd/>
          </a:ln>
        </p:spPr>
      </p:pic>
      <p:sp>
        <p:nvSpPr>
          <p:cNvPr id="17412" name="Text Box 7"/>
          <p:cNvSpPr txBox="1">
            <a:spLocks noChangeArrowheads="1"/>
          </p:cNvSpPr>
          <p:nvPr/>
        </p:nvSpPr>
        <p:spPr bwMode="auto">
          <a:xfrm>
            <a:off x="6096000" y="5791200"/>
            <a:ext cx="3124200" cy="304800"/>
          </a:xfrm>
          <a:prstGeom prst="rect">
            <a:avLst/>
          </a:prstGeom>
          <a:noFill/>
          <a:ln w="9525">
            <a:noFill/>
            <a:miter lim="800000"/>
            <a:headEnd/>
            <a:tailEnd/>
          </a:ln>
        </p:spPr>
        <p:txBody>
          <a:bodyPr lIns="0" tIns="0" rIns="0" bIns="0">
            <a:spAutoFit/>
          </a:bodyPr>
          <a:lstStyle/>
          <a:p>
            <a:pPr eaLnBrk="1" hangingPunct="1">
              <a:lnSpc>
                <a:spcPct val="100000"/>
              </a:lnSpc>
              <a:spcBef>
                <a:spcPct val="50000"/>
              </a:spcBef>
            </a:pPr>
            <a:r>
              <a:rPr lang="en-US" sz="2000" b="0">
                <a:solidFill>
                  <a:srgbClr val="000000"/>
                </a:solidFill>
                <a:cs typeface="Times New Roman" pitchFamily="18" charset="0"/>
              </a:rPr>
              <a:t>Jaundiced eyes</a:t>
            </a:r>
            <a:endParaRPr lang="en-US" sz="2000" b="0"/>
          </a:p>
        </p:txBody>
      </p:sp>
      <p:pic>
        <p:nvPicPr>
          <p:cNvPr id="17413" name="Picture 9" descr="Normal eyes_hepaiac001(Courtesy of CDCandPrevention)"/>
          <p:cNvPicPr>
            <a:picLocks noChangeAspect="1" noChangeArrowheads="1"/>
          </p:cNvPicPr>
          <p:nvPr/>
        </p:nvPicPr>
        <p:blipFill>
          <a:blip r:embed="rId4" cstate="print"/>
          <a:srcRect l="14999" r="7500" b="56250"/>
          <a:stretch>
            <a:fillRect/>
          </a:stretch>
        </p:blipFill>
        <p:spPr bwMode="auto">
          <a:xfrm>
            <a:off x="5638800" y="1676400"/>
            <a:ext cx="3962400" cy="1490663"/>
          </a:xfrm>
          <a:prstGeom prst="rect">
            <a:avLst/>
          </a:prstGeom>
          <a:noFill/>
          <a:ln w="25400">
            <a:solidFill>
              <a:srgbClr val="000080"/>
            </a:solidFill>
            <a:miter lim="800000"/>
            <a:headEnd/>
            <a:tailEnd/>
          </a:ln>
        </p:spPr>
      </p:pic>
      <p:sp>
        <p:nvSpPr>
          <p:cNvPr id="17414" name="Text Box 10"/>
          <p:cNvSpPr txBox="1">
            <a:spLocks noChangeArrowheads="1"/>
          </p:cNvSpPr>
          <p:nvPr/>
        </p:nvSpPr>
        <p:spPr bwMode="auto">
          <a:xfrm>
            <a:off x="6096000" y="3248025"/>
            <a:ext cx="3124200" cy="304800"/>
          </a:xfrm>
          <a:prstGeom prst="rect">
            <a:avLst/>
          </a:prstGeom>
          <a:noFill/>
          <a:ln w="9525">
            <a:noFill/>
            <a:miter lim="800000"/>
            <a:headEnd/>
            <a:tailEnd/>
          </a:ln>
        </p:spPr>
        <p:txBody>
          <a:bodyPr lIns="0" tIns="0" rIns="0" bIns="0">
            <a:spAutoFit/>
          </a:bodyPr>
          <a:lstStyle/>
          <a:p>
            <a:pPr eaLnBrk="1" hangingPunct="1">
              <a:lnSpc>
                <a:spcPct val="100000"/>
              </a:lnSpc>
              <a:spcBef>
                <a:spcPct val="50000"/>
              </a:spcBef>
            </a:pPr>
            <a:r>
              <a:rPr lang="en-US" sz="2000" b="0">
                <a:solidFill>
                  <a:srgbClr val="000000"/>
                </a:solidFill>
                <a:cs typeface="Times New Roman" pitchFamily="18" charset="0"/>
              </a:rPr>
              <a:t>Normal eyes</a:t>
            </a:r>
            <a:endParaRPr lang="en-US" sz="2000" b="0"/>
          </a:p>
        </p:txBody>
      </p:sp>
      <p:sp>
        <p:nvSpPr>
          <p:cNvPr id="17415" name="Rectangle 11"/>
          <p:cNvSpPr>
            <a:spLocks noChangeArrowheads="1"/>
          </p:cNvSpPr>
          <p:nvPr/>
        </p:nvSpPr>
        <p:spPr bwMode="auto">
          <a:xfrm>
            <a:off x="685800" y="1600200"/>
            <a:ext cx="4800600" cy="4800600"/>
          </a:xfrm>
          <a:prstGeom prst="rect">
            <a:avLst/>
          </a:prstGeom>
          <a:noFill/>
          <a:ln w="9525">
            <a:noFill/>
            <a:miter lim="800000"/>
            <a:headEnd/>
            <a:tailEnd/>
          </a:ln>
        </p:spPr>
        <p:txBody>
          <a:bodyPr lIns="92075" tIns="46038" rIns="92075" bIns="46038"/>
          <a:lstStyle/>
          <a:p>
            <a:pPr marL="342900" indent="-342900" algn="l" eaLnBrk="1" hangingPunct="1">
              <a:lnSpc>
                <a:spcPct val="95000"/>
              </a:lnSpc>
              <a:spcBef>
                <a:spcPct val="0"/>
              </a:spcBef>
              <a:spcAft>
                <a:spcPct val="50000"/>
              </a:spcAft>
            </a:pPr>
            <a:r>
              <a:rPr lang="en-US" sz="3200">
                <a:solidFill>
                  <a:srgbClr val="CC0000"/>
                </a:solidFill>
              </a:rPr>
              <a:t>Symptoms</a:t>
            </a:r>
          </a:p>
          <a:p>
            <a:pPr marL="742950" lvl="1" indent="-285750" algn="l" eaLnBrk="1" hangingPunct="1">
              <a:lnSpc>
                <a:spcPct val="95000"/>
              </a:lnSpc>
              <a:spcBef>
                <a:spcPct val="0"/>
              </a:spcBef>
              <a:spcAft>
                <a:spcPct val="25000"/>
              </a:spcAft>
              <a:buFontTx/>
              <a:buChar char="•"/>
            </a:pPr>
            <a:r>
              <a:rPr lang="en-US" sz="2600" b="0"/>
              <a:t>flu-like symptoms</a:t>
            </a:r>
          </a:p>
          <a:p>
            <a:pPr marL="742950" lvl="1" indent="-285750" algn="l" eaLnBrk="1" hangingPunct="1">
              <a:lnSpc>
                <a:spcPct val="95000"/>
              </a:lnSpc>
              <a:spcBef>
                <a:spcPct val="0"/>
              </a:spcBef>
              <a:spcAft>
                <a:spcPct val="25000"/>
              </a:spcAft>
              <a:buFontTx/>
              <a:buChar char="•"/>
            </a:pPr>
            <a:r>
              <a:rPr lang="en-US" sz="2600" b="0"/>
              <a:t>fatigue</a:t>
            </a:r>
          </a:p>
          <a:p>
            <a:pPr marL="742950" lvl="1" indent="-285750" algn="l" eaLnBrk="1" hangingPunct="1">
              <a:lnSpc>
                <a:spcPct val="95000"/>
              </a:lnSpc>
              <a:spcBef>
                <a:spcPct val="0"/>
              </a:spcBef>
              <a:spcAft>
                <a:spcPct val="25000"/>
              </a:spcAft>
              <a:buFontTx/>
              <a:buChar char="•"/>
            </a:pPr>
            <a:r>
              <a:rPr lang="en-US" sz="2600" b="0"/>
              <a:t>abdominal pain</a:t>
            </a:r>
          </a:p>
          <a:p>
            <a:pPr marL="742950" lvl="1" indent="-285750" algn="l" eaLnBrk="1" hangingPunct="1">
              <a:lnSpc>
                <a:spcPct val="95000"/>
              </a:lnSpc>
              <a:spcBef>
                <a:spcPct val="0"/>
              </a:spcBef>
              <a:spcAft>
                <a:spcPct val="25000"/>
              </a:spcAft>
              <a:buFontTx/>
              <a:buChar char="•"/>
            </a:pPr>
            <a:r>
              <a:rPr lang="en-US" sz="2600" b="0"/>
              <a:t>loss of appetite</a:t>
            </a:r>
          </a:p>
          <a:p>
            <a:pPr marL="742950" lvl="1" indent="-285750" algn="l" eaLnBrk="1" hangingPunct="1">
              <a:lnSpc>
                <a:spcPct val="95000"/>
              </a:lnSpc>
              <a:spcBef>
                <a:spcPct val="0"/>
              </a:spcBef>
              <a:spcAft>
                <a:spcPct val="25000"/>
              </a:spcAft>
              <a:buFontTx/>
              <a:buChar char="•"/>
            </a:pPr>
            <a:r>
              <a:rPr lang="en-US" sz="2600" b="0"/>
              <a:t>nausea, vomiting</a:t>
            </a:r>
          </a:p>
          <a:p>
            <a:pPr marL="742950" lvl="1" indent="-285750" algn="l" eaLnBrk="1" hangingPunct="1">
              <a:lnSpc>
                <a:spcPct val="95000"/>
              </a:lnSpc>
              <a:spcBef>
                <a:spcPct val="0"/>
              </a:spcBef>
              <a:spcAft>
                <a:spcPct val="25000"/>
              </a:spcAft>
              <a:buFontTx/>
              <a:buChar char="•"/>
            </a:pPr>
            <a:r>
              <a:rPr lang="en-US" sz="2600" b="0"/>
              <a:t>joint pain</a:t>
            </a:r>
          </a:p>
          <a:p>
            <a:pPr marL="742950" lvl="1" indent="-285750" algn="l" eaLnBrk="1" hangingPunct="1">
              <a:lnSpc>
                <a:spcPct val="95000"/>
              </a:lnSpc>
              <a:spcBef>
                <a:spcPct val="0"/>
              </a:spcBef>
              <a:spcAft>
                <a:spcPct val="25000"/>
              </a:spcAft>
              <a:buFontTx/>
              <a:buChar char="•"/>
            </a:pPr>
            <a:r>
              <a:rPr lang="en-US" sz="2600" b="0"/>
              <a:t>jaundice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pPr eaLnBrk="1" hangingPunct="1">
              <a:defRPr/>
            </a:pPr>
            <a:r>
              <a:rPr lang="en-US" smtClean="0"/>
              <a:t>HBV - Hepatitis B</a:t>
            </a:r>
          </a:p>
        </p:txBody>
      </p:sp>
      <p:sp>
        <p:nvSpPr>
          <p:cNvPr id="18435" name="Rectangle 3"/>
          <p:cNvSpPr>
            <a:spLocks noGrp="1" noChangeArrowheads="1"/>
          </p:cNvSpPr>
          <p:nvPr>
            <p:ph type="body" idx="1"/>
          </p:nvPr>
        </p:nvSpPr>
        <p:spPr bwMode="auto">
          <a:xfrm>
            <a:off x="4914900" y="2895600"/>
            <a:ext cx="4648200" cy="2362200"/>
          </a:xfrm>
          <a:noFill/>
          <a:ln>
            <a:miter lim="800000"/>
            <a:headEnd/>
            <a:tailEnd/>
          </a:ln>
        </p:spPr>
        <p:txBody>
          <a:bodyPr vert="horz" wrap="square" lIns="91440" tIns="45720" rIns="91440" bIns="45720" numCol="1" anchor="t" anchorCtr="0" compatLnSpc="1">
            <a:prstTxWarp prst="textNoShape">
              <a:avLst/>
            </a:prstTxWarp>
          </a:bodyPr>
          <a:lstStyle/>
          <a:p>
            <a:pPr marL="287338" indent="-287338" eaLnBrk="1" hangingPunct="1">
              <a:lnSpc>
                <a:spcPct val="90000"/>
              </a:lnSpc>
              <a:spcAft>
                <a:spcPct val="35000"/>
              </a:spcAft>
            </a:pPr>
            <a:r>
              <a:rPr lang="en-US" sz="2800" dirty="0" smtClean="0"/>
              <a:t>Sharps/needle sticks</a:t>
            </a:r>
          </a:p>
          <a:p>
            <a:pPr marL="287338" indent="-287338" eaLnBrk="1" hangingPunct="1">
              <a:lnSpc>
                <a:spcPct val="90000"/>
              </a:lnSpc>
              <a:spcAft>
                <a:spcPct val="35000"/>
              </a:spcAft>
            </a:pPr>
            <a:r>
              <a:rPr lang="en-US" sz="2800" dirty="0" smtClean="0"/>
              <a:t>Splashes of blood or unprotected skin during care of injured people</a:t>
            </a:r>
          </a:p>
        </p:txBody>
      </p:sp>
      <p:sp>
        <p:nvSpPr>
          <p:cNvPr id="18436" name="Text Box 6"/>
          <p:cNvSpPr txBox="1">
            <a:spLocks noChangeArrowheads="1"/>
          </p:cNvSpPr>
          <p:nvPr/>
        </p:nvSpPr>
        <p:spPr bwMode="auto">
          <a:xfrm>
            <a:off x="1562100" y="1143000"/>
            <a:ext cx="6934200" cy="535531"/>
          </a:xfrm>
          <a:prstGeom prst="rect">
            <a:avLst/>
          </a:prstGeom>
          <a:noFill/>
          <a:ln w="25400">
            <a:noFill/>
            <a:miter lim="800000"/>
            <a:headEnd/>
            <a:tailEnd/>
          </a:ln>
        </p:spPr>
        <p:txBody>
          <a:bodyPr wrap="square" lIns="45720" rIns="45720">
            <a:spAutoFit/>
          </a:bodyPr>
          <a:lstStyle/>
          <a:p>
            <a:pPr marL="285750" indent="-285750">
              <a:spcBef>
                <a:spcPct val="50000"/>
              </a:spcBef>
            </a:pPr>
            <a:r>
              <a:rPr lang="en-US" sz="3200" dirty="0" smtClean="0">
                <a:solidFill>
                  <a:srgbClr val="CC0000"/>
                </a:solidFill>
              </a:rPr>
              <a:t>Occupational HBV </a:t>
            </a:r>
            <a:r>
              <a:rPr lang="en-US" sz="3200" dirty="0">
                <a:solidFill>
                  <a:srgbClr val="CC0000"/>
                </a:solidFill>
              </a:rPr>
              <a:t>Transmission</a:t>
            </a:r>
          </a:p>
        </p:txBody>
      </p:sp>
      <p:pic>
        <p:nvPicPr>
          <p:cNvPr id="20482" name="Picture 2" descr="http://neuromonitoring.files.wordpress.com/2011/08/needlestick.jpg"/>
          <p:cNvPicPr>
            <a:picLocks noChangeAspect="1" noChangeArrowheads="1"/>
          </p:cNvPicPr>
          <p:nvPr/>
        </p:nvPicPr>
        <p:blipFill>
          <a:blip r:embed="rId3" cstate="print"/>
          <a:srcRect/>
          <a:stretch>
            <a:fillRect/>
          </a:stretch>
        </p:blipFill>
        <p:spPr bwMode="auto">
          <a:xfrm>
            <a:off x="723900" y="1981200"/>
            <a:ext cx="3962400" cy="4419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1026"/>
          <p:cNvSpPr>
            <a:spLocks noGrp="1" noChangeArrowheads="1"/>
          </p:cNvSpPr>
          <p:nvPr>
            <p:ph type="title"/>
          </p:nvPr>
        </p:nvSpPr>
        <p:spPr/>
        <p:txBody>
          <a:bodyPr/>
          <a:lstStyle/>
          <a:p>
            <a:pPr eaLnBrk="1" hangingPunct="1">
              <a:defRPr/>
            </a:pPr>
            <a:r>
              <a:rPr lang="en-US" dirty="0" smtClean="0"/>
              <a:t>HCV - Hepatitis C</a:t>
            </a:r>
          </a:p>
        </p:txBody>
      </p:sp>
      <p:sp>
        <p:nvSpPr>
          <p:cNvPr id="19459" name="Rectangle 1027"/>
          <p:cNvSpPr>
            <a:spLocks noGrp="1" noChangeArrowheads="1"/>
          </p:cNvSpPr>
          <p:nvPr>
            <p:ph type="body" idx="1"/>
          </p:nvPr>
        </p:nvSpPr>
        <p:spPr bwMode="auto">
          <a:xfrm>
            <a:off x="381000" y="1905000"/>
            <a:ext cx="5791200" cy="44958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marL="284163" indent="-284163" eaLnBrk="1" hangingPunct="1">
              <a:lnSpc>
                <a:spcPct val="90000"/>
              </a:lnSpc>
              <a:spcBef>
                <a:spcPct val="0"/>
              </a:spcBef>
              <a:spcAft>
                <a:spcPct val="25000"/>
              </a:spcAft>
            </a:pPr>
            <a:r>
              <a:rPr lang="en-US" sz="2400" dirty="0" smtClean="0"/>
              <a:t>The most common chronic bloodborne infection in the U.S.</a:t>
            </a:r>
          </a:p>
          <a:p>
            <a:pPr marL="284163" indent="-284163" eaLnBrk="1" hangingPunct="1">
              <a:lnSpc>
                <a:spcPct val="90000"/>
              </a:lnSpc>
              <a:spcBef>
                <a:spcPct val="0"/>
              </a:spcBef>
              <a:spcAft>
                <a:spcPct val="25000"/>
              </a:spcAft>
            </a:pPr>
            <a:r>
              <a:rPr lang="en-US" sz="2400" dirty="0" smtClean="0"/>
              <a:t>3.9 million (1.8%) Americans infected; 3.2 million chronically infected</a:t>
            </a:r>
          </a:p>
          <a:p>
            <a:pPr marL="284163" indent="-284163" eaLnBrk="1" hangingPunct="1">
              <a:lnSpc>
                <a:spcPct val="90000"/>
              </a:lnSpc>
              <a:spcBef>
                <a:spcPct val="0"/>
              </a:spcBef>
              <a:spcAft>
                <a:spcPct val="25000"/>
              </a:spcAft>
            </a:pPr>
            <a:r>
              <a:rPr lang="en-US" sz="2400" dirty="0" smtClean="0"/>
              <a:t>17,000 new infections per year (2007)</a:t>
            </a:r>
          </a:p>
          <a:p>
            <a:pPr marL="284163" indent="-284163" eaLnBrk="1" hangingPunct="1">
              <a:lnSpc>
                <a:spcPct val="90000"/>
              </a:lnSpc>
              <a:spcBef>
                <a:spcPct val="0"/>
              </a:spcBef>
              <a:spcAft>
                <a:spcPct val="25000"/>
              </a:spcAft>
            </a:pPr>
            <a:r>
              <a:rPr lang="en-US" sz="2400" dirty="0" smtClean="0"/>
              <a:t>Leading cause of liver transplantation in U.S.</a:t>
            </a:r>
          </a:p>
          <a:p>
            <a:pPr marL="284163" indent="-284163" eaLnBrk="1" hangingPunct="1">
              <a:lnSpc>
                <a:spcPct val="90000"/>
              </a:lnSpc>
              <a:spcBef>
                <a:spcPct val="0"/>
              </a:spcBef>
              <a:spcAft>
                <a:spcPct val="25000"/>
              </a:spcAft>
            </a:pPr>
            <a:r>
              <a:rPr lang="en-US" sz="2400" dirty="0" smtClean="0"/>
              <a:t>~10,000 deaths from chronic disease/year</a:t>
            </a:r>
          </a:p>
          <a:p>
            <a:pPr marL="284163" indent="-284163" eaLnBrk="1" hangingPunct="1">
              <a:lnSpc>
                <a:spcPct val="90000"/>
              </a:lnSpc>
              <a:spcBef>
                <a:spcPct val="0"/>
              </a:spcBef>
              <a:spcAft>
                <a:spcPct val="25000"/>
              </a:spcAft>
            </a:pPr>
            <a:r>
              <a:rPr lang="en-US" sz="2400" dirty="0" smtClean="0"/>
              <a:t>No broadly effective treatment</a:t>
            </a:r>
          </a:p>
          <a:p>
            <a:pPr marL="284163" indent="-284163" eaLnBrk="1" hangingPunct="1">
              <a:lnSpc>
                <a:spcPct val="90000"/>
              </a:lnSpc>
              <a:spcBef>
                <a:spcPct val="0"/>
              </a:spcBef>
              <a:spcAft>
                <a:spcPct val="25000"/>
              </a:spcAft>
            </a:pPr>
            <a:r>
              <a:rPr lang="en-US" sz="2400" dirty="0" smtClean="0"/>
              <a:t>No vaccine available</a:t>
            </a:r>
          </a:p>
        </p:txBody>
      </p:sp>
      <p:sp>
        <p:nvSpPr>
          <p:cNvPr id="19460" name="Text Box 1028"/>
          <p:cNvSpPr txBox="1">
            <a:spLocks noChangeArrowheads="1"/>
          </p:cNvSpPr>
          <p:nvPr/>
        </p:nvSpPr>
        <p:spPr bwMode="auto">
          <a:xfrm>
            <a:off x="1066800" y="1295400"/>
            <a:ext cx="4267200" cy="530225"/>
          </a:xfrm>
          <a:prstGeom prst="rect">
            <a:avLst/>
          </a:prstGeom>
          <a:noFill/>
          <a:ln w="25400">
            <a:noFill/>
            <a:miter lim="800000"/>
            <a:headEnd/>
            <a:tailEnd/>
          </a:ln>
        </p:spPr>
        <p:txBody>
          <a:bodyPr lIns="45720" rIns="45720">
            <a:spAutoFit/>
          </a:bodyPr>
          <a:lstStyle/>
          <a:p>
            <a:pPr marL="285750" indent="-285750">
              <a:spcBef>
                <a:spcPct val="50000"/>
              </a:spcBef>
            </a:pPr>
            <a:r>
              <a:rPr lang="en-US" sz="3200">
                <a:solidFill>
                  <a:srgbClr val="CC0000"/>
                </a:solidFill>
              </a:rPr>
              <a:t>General Facts</a:t>
            </a:r>
          </a:p>
        </p:txBody>
      </p:sp>
      <p:sp>
        <p:nvSpPr>
          <p:cNvPr id="19461" name="Rectangle 1038"/>
          <p:cNvSpPr>
            <a:spLocks noChangeArrowheads="1"/>
          </p:cNvSpPr>
          <p:nvPr/>
        </p:nvSpPr>
        <p:spPr bwMode="auto">
          <a:xfrm>
            <a:off x="6477000" y="5334000"/>
            <a:ext cx="3352800" cy="1371600"/>
          </a:xfrm>
          <a:prstGeom prst="rect">
            <a:avLst/>
          </a:prstGeom>
          <a:noFill/>
          <a:ln w="9525">
            <a:noFill/>
            <a:miter lim="800000"/>
            <a:headEnd/>
            <a:tailEnd/>
          </a:ln>
        </p:spPr>
        <p:txBody>
          <a:bodyPr anchor="ctr"/>
          <a:lstStyle/>
          <a:p>
            <a:pPr algn="l">
              <a:spcBef>
                <a:spcPct val="0"/>
              </a:spcBef>
            </a:pPr>
            <a:r>
              <a:rPr lang="en-US" sz="1600" b="0"/>
              <a:t>A healthy human liver contrasted with a liver from an individual who died from hepatitis C.  Note the extensive damage and scarring from chronic liver disease.</a:t>
            </a:r>
          </a:p>
        </p:txBody>
      </p:sp>
      <p:grpSp>
        <p:nvGrpSpPr>
          <p:cNvPr id="19462" name="Group 1040"/>
          <p:cNvGrpSpPr>
            <a:grpSpLocks/>
          </p:cNvGrpSpPr>
          <p:nvPr/>
        </p:nvGrpSpPr>
        <p:grpSpPr bwMode="auto">
          <a:xfrm>
            <a:off x="6934200" y="1524000"/>
            <a:ext cx="2470150" cy="3733800"/>
            <a:chOff x="4608" y="1008"/>
            <a:chExt cx="1556" cy="2352"/>
          </a:xfrm>
        </p:grpSpPr>
        <p:grpSp>
          <p:nvGrpSpPr>
            <p:cNvPr id="19463" name="Group 1037"/>
            <p:cNvGrpSpPr>
              <a:grpSpLocks/>
            </p:cNvGrpSpPr>
            <p:nvPr/>
          </p:nvGrpSpPr>
          <p:grpSpPr bwMode="auto">
            <a:xfrm>
              <a:off x="4608" y="1056"/>
              <a:ext cx="1327" cy="1132"/>
              <a:chOff x="4704" y="1152"/>
              <a:chExt cx="1327" cy="1132"/>
            </a:xfrm>
          </p:grpSpPr>
          <p:pic>
            <p:nvPicPr>
              <p:cNvPr id="19468" name="Picture 1031" descr="A Healthy Human Liver"/>
              <p:cNvPicPr>
                <a:picLocks noChangeAspect="1" noChangeArrowheads="1"/>
              </p:cNvPicPr>
              <p:nvPr/>
            </p:nvPicPr>
            <p:blipFill>
              <a:blip r:embed="rId3" cstate="print"/>
              <a:srcRect/>
              <a:stretch>
                <a:fillRect/>
              </a:stretch>
            </p:blipFill>
            <p:spPr bwMode="auto">
              <a:xfrm>
                <a:off x="4704" y="1152"/>
                <a:ext cx="1327" cy="935"/>
              </a:xfrm>
              <a:prstGeom prst="rect">
                <a:avLst/>
              </a:prstGeom>
              <a:noFill/>
              <a:ln w="12700">
                <a:solidFill>
                  <a:schemeClr val="tx1"/>
                </a:solidFill>
                <a:miter lim="800000"/>
                <a:headEnd/>
                <a:tailEnd/>
              </a:ln>
            </p:spPr>
          </p:pic>
          <p:sp>
            <p:nvSpPr>
              <p:cNvPr id="19469" name="Rectangle 1032"/>
              <p:cNvSpPr>
                <a:spLocks noChangeArrowheads="1"/>
              </p:cNvSpPr>
              <p:nvPr/>
            </p:nvSpPr>
            <p:spPr bwMode="auto">
              <a:xfrm>
                <a:off x="4704" y="2146"/>
                <a:ext cx="1298" cy="138"/>
              </a:xfrm>
              <a:prstGeom prst="rect">
                <a:avLst/>
              </a:prstGeom>
              <a:noFill/>
              <a:ln w="9525">
                <a:noFill/>
                <a:miter lim="800000"/>
                <a:headEnd/>
                <a:tailEnd/>
              </a:ln>
            </p:spPr>
            <p:txBody>
              <a:bodyPr anchor="ctr"/>
              <a:lstStyle/>
              <a:p>
                <a:pPr>
                  <a:lnSpc>
                    <a:spcPct val="95000"/>
                  </a:lnSpc>
                  <a:spcBef>
                    <a:spcPct val="0"/>
                  </a:spcBef>
                </a:pPr>
                <a:r>
                  <a:rPr lang="en-US" sz="1600" b="0"/>
                  <a:t>Healthy human liver</a:t>
                </a:r>
              </a:p>
            </p:txBody>
          </p:sp>
        </p:grpSp>
        <p:grpSp>
          <p:nvGrpSpPr>
            <p:cNvPr id="19464" name="Group 1036"/>
            <p:cNvGrpSpPr>
              <a:grpSpLocks/>
            </p:cNvGrpSpPr>
            <p:nvPr/>
          </p:nvGrpSpPr>
          <p:grpSpPr bwMode="auto">
            <a:xfrm>
              <a:off x="4608" y="2269"/>
              <a:ext cx="1344" cy="1091"/>
              <a:chOff x="4704" y="2509"/>
              <a:chExt cx="1344" cy="1091"/>
            </a:xfrm>
          </p:grpSpPr>
          <p:pic>
            <p:nvPicPr>
              <p:cNvPr id="19466" name="Picture 1034" descr="A Liver infected by hepatitic C "/>
              <p:cNvPicPr>
                <a:picLocks noChangeAspect="1" noChangeArrowheads="1"/>
              </p:cNvPicPr>
              <p:nvPr/>
            </p:nvPicPr>
            <p:blipFill>
              <a:blip r:embed="rId4" cstate="print"/>
              <a:srcRect/>
              <a:stretch>
                <a:fillRect/>
              </a:stretch>
            </p:blipFill>
            <p:spPr bwMode="auto">
              <a:xfrm>
                <a:off x="4704" y="2509"/>
                <a:ext cx="1344" cy="921"/>
              </a:xfrm>
              <a:prstGeom prst="rect">
                <a:avLst/>
              </a:prstGeom>
              <a:noFill/>
              <a:ln w="15875">
                <a:solidFill>
                  <a:schemeClr val="tx1"/>
                </a:solidFill>
                <a:miter lim="800000"/>
                <a:headEnd/>
                <a:tailEnd/>
              </a:ln>
            </p:spPr>
          </p:pic>
          <p:sp>
            <p:nvSpPr>
              <p:cNvPr id="19467" name="Rectangle 1035"/>
              <p:cNvSpPr>
                <a:spLocks noChangeArrowheads="1"/>
              </p:cNvSpPr>
              <p:nvPr/>
            </p:nvSpPr>
            <p:spPr bwMode="auto">
              <a:xfrm>
                <a:off x="4778" y="3504"/>
                <a:ext cx="1202" cy="96"/>
              </a:xfrm>
              <a:prstGeom prst="rect">
                <a:avLst/>
              </a:prstGeom>
              <a:noFill/>
              <a:ln w="9525">
                <a:noFill/>
                <a:miter lim="800000"/>
                <a:headEnd/>
                <a:tailEnd/>
              </a:ln>
            </p:spPr>
            <p:txBody>
              <a:bodyPr anchor="ctr"/>
              <a:lstStyle/>
              <a:p>
                <a:pPr>
                  <a:lnSpc>
                    <a:spcPct val="95000"/>
                  </a:lnSpc>
                  <a:spcBef>
                    <a:spcPct val="0"/>
                  </a:spcBef>
                </a:pPr>
                <a:r>
                  <a:rPr lang="en-US" sz="1600" b="0"/>
                  <a:t>Hepatitis C liver</a:t>
                </a:r>
              </a:p>
            </p:txBody>
          </p:sp>
        </p:grpSp>
        <p:sp>
          <p:nvSpPr>
            <p:cNvPr id="19465" name="Rectangle 1039"/>
            <p:cNvSpPr>
              <a:spLocks noChangeArrowheads="1"/>
            </p:cNvSpPr>
            <p:nvPr/>
          </p:nvSpPr>
          <p:spPr bwMode="auto">
            <a:xfrm rot="-5400000">
              <a:off x="4951" y="2029"/>
              <a:ext cx="2233" cy="192"/>
            </a:xfrm>
            <a:prstGeom prst="rect">
              <a:avLst/>
            </a:prstGeom>
            <a:noFill/>
            <a:ln w="9525">
              <a:noFill/>
              <a:miter lim="800000"/>
              <a:headEnd/>
              <a:tailEnd/>
            </a:ln>
          </p:spPr>
          <p:txBody>
            <a:bodyPr anchor="ctr"/>
            <a:lstStyle/>
            <a:p>
              <a:pPr marL="285750" indent="-285750">
                <a:lnSpc>
                  <a:spcPct val="100000"/>
                </a:lnSpc>
                <a:spcBef>
                  <a:spcPct val="0"/>
                </a:spcBef>
              </a:pPr>
              <a:r>
                <a:rPr lang="en-US" sz="1200" b="0" i="1">
                  <a:hlinkClick r:id="rId5"/>
                </a:rPr>
                <a:t>Copyright</a:t>
              </a:r>
              <a:r>
                <a:rPr lang="en-US" sz="1200" b="0" i="1"/>
                <a:t> 1998 Trustees of Dartmouth College</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1026"/>
          <p:cNvSpPr>
            <a:spLocks noGrp="1" noChangeArrowheads="1"/>
          </p:cNvSpPr>
          <p:nvPr>
            <p:ph type="title"/>
          </p:nvPr>
        </p:nvSpPr>
        <p:spPr/>
        <p:txBody>
          <a:bodyPr/>
          <a:lstStyle/>
          <a:p>
            <a:pPr eaLnBrk="1" hangingPunct="1">
              <a:defRPr/>
            </a:pPr>
            <a:r>
              <a:rPr lang="en-US" smtClean="0"/>
              <a:t>HCV - Hepatitis C</a:t>
            </a:r>
          </a:p>
        </p:txBody>
      </p:sp>
      <p:graphicFrame>
        <p:nvGraphicFramePr>
          <p:cNvPr id="341066" name="Group 1098"/>
          <p:cNvGraphicFramePr>
            <a:graphicFrameLocks noGrp="1"/>
          </p:cNvGraphicFramePr>
          <p:nvPr/>
        </p:nvGraphicFramePr>
        <p:xfrm>
          <a:off x="304800" y="1833563"/>
          <a:ext cx="9677400" cy="4143947"/>
        </p:xfrm>
        <a:graphic>
          <a:graphicData uri="http://schemas.openxmlformats.org/drawingml/2006/table">
            <a:tbl>
              <a:tblPr/>
              <a:tblGrid>
                <a:gridCol w="4572000"/>
                <a:gridCol w="5105400"/>
              </a:tblGrid>
              <a:tr h="900113">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Incubation period</a:t>
                      </a:r>
                    </a:p>
                  </a:txBody>
                  <a:tcPr marL="137160" marR="137160" anchor="ctr" horzOverflow="overflow">
                    <a:lnL cap="flat">
                      <a:noFill/>
                    </a:lnL>
                    <a:lnR>
                      <a:noFill/>
                    </a:lnR>
                    <a:lnT cap="flat">
                      <a:noFill/>
                    </a:lnT>
                    <a:lnB>
                      <a:noFill/>
                    </a:lnB>
                    <a:lnTlToBr>
                      <a:noFill/>
                    </a:lnTlToBr>
                    <a:lnBlToTr>
                      <a:noFill/>
                    </a:lnBlToTr>
                    <a:solidFill>
                      <a:srgbClr val="DDDDDD"/>
                    </a:solid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Average 6-7 weeks</a:t>
                      </a:r>
                      <a:br>
                        <a:rPr kumimoji="0" lang="en-US" sz="2400" b="0" i="0" u="none" strike="noStrike" cap="none" normalizeH="0" baseline="0" smtClean="0">
                          <a:ln>
                            <a:noFill/>
                          </a:ln>
                          <a:solidFill>
                            <a:schemeClr val="tx1"/>
                          </a:solidFill>
                          <a:effectLst/>
                          <a:latin typeface="Arial" pitchFamily="34" charset="0"/>
                        </a:rPr>
                      </a:br>
                      <a:r>
                        <a:rPr kumimoji="0" lang="en-US" sz="2400" b="0" i="0" u="none" strike="noStrike" cap="none" normalizeH="0" baseline="0" smtClean="0">
                          <a:ln>
                            <a:noFill/>
                          </a:ln>
                          <a:solidFill>
                            <a:schemeClr val="tx1"/>
                          </a:solidFill>
                          <a:effectLst/>
                          <a:latin typeface="Arial" pitchFamily="34" charset="0"/>
                        </a:rPr>
                        <a:t>Range 2-26 weeks</a:t>
                      </a:r>
                    </a:p>
                  </a:txBody>
                  <a:tcPr marL="137160" marR="137160" anchor="ctr" horzOverflow="overflow">
                    <a:lnL>
                      <a:noFill/>
                    </a:lnL>
                    <a:lnR cap="flat">
                      <a:noFill/>
                    </a:lnR>
                    <a:lnT cap="flat">
                      <a:noFill/>
                    </a:lnT>
                    <a:lnB>
                      <a:noFill/>
                    </a:lnB>
                    <a:lnTlToBr>
                      <a:noFill/>
                    </a:lnTlToBr>
                    <a:lnBlToTr>
                      <a:noFill/>
                    </a:lnBlToTr>
                    <a:solidFill>
                      <a:srgbClr val="DDDDDD"/>
                    </a:solidFill>
                  </a:tcPr>
                </a:tc>
              </a:tr>
              <a:tr h="623888">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rPr>
                        <a:t>No sign or symptoms</a:t>
                      </a:r>
                      <a:endParaRPr kumimoji="0" lang="en-US" sz="24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9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Acute illness (jaundice)</a:t>
                      </a:r>
                    </a:p>
                  </a:txBody>
                  <a:tcPr marL="137160" marR="13716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sym typeface="Symbol" pitchFamily="18" charset="2"/>
                        </a:rPr>
                        <a:t>80%</a:t>
                      </a:r>
                    </a:p>
                    <a:p>
                      <a:pPr marL="0" marR="0" lvl="0" indent="0" algn="l" defTabSz="914400" rtl="0" eaLnBrk="1" fontAlgn="base" latinLnBrk="0" hangingPunct="1">
                        <a:lnSpc>
                          <a:spcPct val="9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sym typeface="Symbol" pitchFamily="18" charset="2"/>
                        </a:rPr>
                        <a:t>20% (Mild)</a:t>
                      </a:r>
                      <a:endParaRPr kumimoji="0" lang="en-US" sz="2400" b="0" i="0" u="none" strike="noStrike" cap="none" normalizeH="0" baseline="0" smtClean="0">
                        <a:ln>
                          <a:noFill/>
                        </a:ln>
                        <a:solidFill>
                          <a:schemeClr val="tx1"/>
                        </a:solidFill>
                        <a:effectLst/>
                        <a:latin typeface="Arial" pitchFamily="34" charset="0"/>
                      </a:endParaRPr>
                    </a:p>
                  </a:txBody>
                  <a:tcPr marL="137160" marR="137160" anchor="ctr" horzOverflow="overflow">
                    <a:lnL>
                      <a:noFill/>
                    </a:lnL>
                    <a:lnR cap="flat">
                      <a:noFill/>
                    </a:lnR>
                    <a:lnT>
                      <a:noFill/>
                    </a:lnT>
                    <a:lnB>
                      <a:noFill/>
                    </a:lnB>
                    <a:lnTlToBr>
                      <a:noFill/>
                    </a:lnTlToBr>
                    <a:lnBlToTr>
                      <a:noFill/>
                    </a:lnBlToTr>
                    <a:noFill/>
                  </a:tcPr>
                </a:tc>
              </a:tr>
              <a:tr h="838200">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Chronic infection</a:t>
                      </a:r>
                      <a:br>
                        <a:rPr kumimoji="0" lang="en-US" sz="2400" b="0" i="0" u="none" strike="noStrike" cap="none" normalizeH="0" baseline="0" smtClean="0">
                          <a:ln>
                            <a:noFill/>
                          </a:ln>
                          <a:solidFill>
                            <a:schemeClr val="tx1"/>
                          </a:solidFill>
                          <a:effectLst/>
                          <a:latin typeface="Arial" pitchFamily="34" charset="0"/>
                        </a:rPr>
                      </a:br>
                      <a:r>
                        <a:rPr kumimoji="0" lang="en-US" sz="2400" b="0" i="0" u="none" strike="noStrike" cap="none" normalizeH="0" baseline="0" smtClean="0">
                          <a:ln>
                            <a:noFill/>
                          </a:ln>
                          <a:solidFill>
                            <a:schemeClr val="tx1"/>
                          </a:solidFill>
                          <a:effectLst/>
                          <a:latin typeface="Arial" pitchFamily="34" charset="0"/>
                        </a:rPr>
                        <a:t>Chronic liver disease</a:t>
                      </a:r>
                    </a:p>
                  </a:txBody>
                  <a:tcPr marL="137160" marR="137160" anchor="ctr" horzOverflow="overflow">
                    <a:lnL cap="flat">
                      <a:noFill/>
                    </a:lnL>
                    <a:lnR>
                      <a:noFill/>
                    </a:lnR>
                    <a:lnT>
                      <a:noFill/>
                    </a:lnT>
                    <a:lnB>
                      <a:noFill/>
                    </a:lnB>
                    <a:lnTlToBr>
                      <a:noFill/>
                    </a:lnTlToBr>
                    <a:lnBlToTr>
                      <a:noFill/>
                    </a:lnBlToTr>
                    <a:solidFill>
                      <a:srgbClr val="DDDDDD"/>
                    </a:solid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75%-85%</a:t>
                      </a:r>
                      <a:br>
                        <a:rPr kumimoji="0" lang="en-US" sz="2400" b="0" i="0" u="none" strike="noStrike" cap="none" normalizeH="0" baseline="0" smtClean="0">
                          <a:ln>
                            <a:noFill/>
                          </a:ln>
                          <a:solidFill>
                            <a:schemeClr val="tx1"/>
                          </a:solidFill>
                          <a:effectLst/>
                          <a:latin typeface="Arial" pitchFamily="34" charset="0"/>
                        </a:rPr>
                      </a:br>
                      <a:r>
                        <a:rPr kumimoji="0" lang="en-US" sz="2400" b="0" i="0" u="none" strike="noStrike" cap="none" normalizeH="0" baseline="0" smtClean="0">
                          <a:ln>
                            <a:noFill/>
                          </a:ln>
                          <a:solidFill>
                            <a:schemeClr val="tx1"/>
                          </a:solidFill>
                          <a:effectLst/>
                          <a:latin typeface="Arial" pitchFamily="34" charset="0"/>
                        </a:rPr>
                        <a:t>10%-70% (most are asymptomatic)</a:t>
                      </a:r>
                    </a:p>
                  </a:txBody>
                  <a:tcPr marL="137160" marR="137160" anchor="ctr" horzOverflow="overflow">
                    <a:lnL>
                      <a:noFill/>
                    </a:lnL>
                    <a:lnR cap="flat">
                      <a:noFill/>
                    </a:lnR>
                    <a:lnT>
                      <a:noFill/>
                    </a:lnT>
                    <a:lnB>
                      <a:noFill/>
                    </a:lnB>
                    <a:lnTlToBr>
                      <a:noFill/>
                    </a:lnTlToBr>
                    <a:lnBlToTr>
                      <a:noFill/>
                    </a:lnBlToTr>
                    <a:solidFill>
                      <a:srgbClr val="DDDDDD"/>
                    </a:solidFill>
                  </a:tcPr>
                </a:tc>
              </a:tr>
              <a:tr h="800100">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Deaths from chronic liver disease</a:t>
                      </a:r>
                    </a:p>
                  </a:txBody>
                  <a:tcPr marL="137160" marR="13716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1%-5%</a:t>
                      </a:r>
                    </a:p>
                  </a:txBody>
                  <a:tcPr marL="137160" marR="137160" anchor="ctr" horzOverflow="overflow">
                    <a:lnL>
                      <a:noFill/>
                    </a:lnL>
                    <a:lnR cap="flat">
                      <a:noFill/>
                    </a:lnR>
                    <a:lnT>
                      <a:noFill/>
                    </a:lnT>
                    <a:lnB>
                      <a:noFill/>
                    </a:lnB>
                    <a:lnTlToBr>
                      <a:noFill/>
                    </a:lnTlToBr>
                    <a:lnBlToTr>
                      <a:noFill/>
                    </a:lnBlToTr>
                    <a:noFill/>
                  </a:tcPr>
                </a:tc>
              </a:tr>
              <a:tr h="819150">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Immunity</a:t>
                      </a:r>
                    </a:p>
                  </a:txBody>
                  <a:tcPr marL="137160" marR="137160" anchor="ctr" horzOverflow="overflow">
                    <a:lnL cap="flat">
                      <a:noFill/>
                    </a:lnL>
                    <a:lnR>
                      <a:noFill/>
                    </a:lnR>
                    <a:lnT>
                      <a:noFill/>
                    </a:lnT>
                    <a:lnB cap="flat">
                      <a:noFill/>
                    </a:lnB>
                    <a:lnTlToBr>
                      <a:noFill/>
                    </a:lnTlToBr>
                    <a:lnBlToTr>
                      <a:noFill/>
                    </a:lnBlToTr>
                    <a:solidFill>
                      <a:srgbClr val="DDDDDD"/>
                    </a:solid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No protection from future infection identified</a:t>
                      </a:r>
                    </a:p>
                  </a:txBody>
                  <a:tcPr marL="137160" marR="137160" anchor="ctr" horzOverflow="overflow">
                    <a:lnL>
                      <a:noFill/>
                    </a:lnL>
                    <a:lnR cap="flat">
                      <a:noFill/>
                    </a:lnR>
                    <a:lnT>
                      <a:noFill/>
                    </a:lnT>
                    <a:lnB cap="flat">
                      <a:noFill/>
                    </a:lnB>
                    <a:lnTlToBr>
                      <a:noFill/>
                    </a:lnTlToBr>
                    <a:lnBlToTr>
                      <a:noFill/>
                    </a:lnBlToTr>
                    <a:solidFill>
                      <a:srgbClr val="DDDDDD"/>
                    </a:solidFill>
                  </a:tcPr>
                </a:tc>
              </a:tr>
            </a:tbl>
          </a:graphicData>
        </a:graphic>
      </p:graphicFrame>
      <p:sp>
        <p:nvSpPr>
          <p:cNvPr id="20494" name="Text Box 1053"/>
          <p:cNvSpPr txBox="1">
            <a:spLocks noChangeArrowheads="1"/>
          </p:cNvSpPr>
          <p:nvPr/>
        </p:nvSpPr>
        <p:spPr bwMode="auto">
          <a:xfrm>
            <a:off x="2971800" y="1143000"/>
            <a:ext cx="4267200" cy="530225"/>
          </a:xfrm>
          <a:prstGeom prst="rect">
            <a:avLst/>
          </a:prstGeom>
          <a:noFill/>
          <a:ln w="25400">
            <a:noFill/>
            <a:miter lim="800000"/>
            <a:headEnd/>
            <a:tailEnd/>
          </a:ln>
        </p:spPr>
        <p:txBody>
          <a:bodyPr lIns="45720" rIns="45720">
            <a:spAutoFit/>
          </a:bodyPr>
          <a:lstStyle/>
          <a:p>
            <a:pPr marL="285750" indent="-285750">
              <a:spcBef>
                <a:spcPct val="50000"/>
              </a:spcBef>
            </a:pPr>
            <a:r>
              <a:rPr lang="en-US" sz="3200">
                <a:solidFill>
                  <a:srgbClr val="CC0000"/>
                </a:solidFill>
              </a:rPr>
              <a:t>Clinical Features</a:t>
            </a:r>
          </a:p>
        </p:txBody>
      </p:sp>
      <p:grpSp>
        <p:nvGrpSpPr>
          <p:cNvPr id="20495" name="Group 1078"/>
          <p:cNvGrpSpPr>
            <a:grpSpLocks/>
          </p:cNvGrpSpPr>
          <p:nvPr/>
        </p:nvGrpSpPr>
        <p:grpSpPr bwMode="auto">
          <a:xfrm>
            <a:off x="3365500" y="3689350"/>
            <a:ext cx="1314450" cy="587375"/>
            <a:chOff x="2196" y="2304"/>
            <a:chExt cx="828" cy="370"/>
          </a:xfrm>
        </p:grpSpPr>
        <p:sp>
          <p:nvSpPr>
            <p:cNvPr id="20496" name="Text Box 1054"/>
            <p:cNvSpPr txBox="1">
              <a:spLocks noChangeArrowheads="1"/>
            </p:cNvSpPr>
            <p:nvPr/>
          </p:nvSpPr>
          <p:spPr bwMode="auto">
            <a:xfrm>
              <a:off x="2352" y="2304"/>
              <a:ext cx="672" cy="370"/>
            </a:xfrm>
            <a:prstGeom prst="rect">
              <a:avLst/>
            </a:prstGeom>
            <a:noFill/>
            <a:ln w="9525">
              <a:noFill/>
              <a:miter lim="800000"/>
              <a:headEnd/>
              <a:tailEnd/>
            </a:ln>
          </p:spPr>
          <p:txBody>
            <a:bodyPr>
              <a:spAutoFit/>
            </a:bodyPr>
            <a:lstStyle/>
            <a:p>
              <a:pPr algn="l">
                <a:spcBef>
                  <a:spcPct val="50000"/>
                </a:spcBef>
              </a:pPr>
              <a:r>
                <a:rPr lang="en-US" sz="1800" b="0">
                  <a:solidFill>
                    <a:srgbClr val="000099"/>
                  </a:solidFill>
                </a:rPr>
                <a:t>Age-related</a:t>
              </a:r>
            </a:p>
          </p:txBody>
        </p:sp>
        <p:grpSp>
          <p:nvGrpSpPr>
            <p:cNvPr id="20497" name="Group 1077"/>
            <p:cNvGrpSpPr>
              <a:grpSpLocks/>
            </p:cNvGrpSpPr>
            <p:nvPr/>
          </p:nvGrpSpPr>
          <p:grpSpPr bwMode="auto">
            <a:xfrm>
              <a:off x="2196" y="2364"/>
              <a:ext cx="144" cy="238"/>
              <a:chOff x="2196" y="2364"/>
              <a:chExt cx="144" cy="238"/>
            </a:xfrm>
          </p:grpSpPr>
          <p:sp>
            <p:nvSpPr>
              <p:cNvPr id="20498" name="Line 1055"/>
              <p:cNvSpPr>
                <a:spLocks noChangeShapeType="1"/>
              </p:cNvSpPr>
              <p:nvPr/>
            </p:nvSpPr>
            <p:spPr bwMode="auto">
              <a:xfrm>
                <a:off x="2196" y="2364"/>
                <a:ext cx="144" cy="0"/>
              </a:xfrm>
              <a:prstGeom prst="line">
                <a:avLst/>
              </a:prstGeom>
              <a:noFill/>
              <a:ln w="19050">
                <a:solidFill>
                  <a:srgbClr val="000099"/>
                </a:solidFill>
                <a:round/>
                <a:headEnd/>
                <a:tailEnd/>
              </a:ln>
            </p:spPr>
            <p:txBody>
              <a:bodyPr>
                <a:spAutoFit/>
              </a:bodyPr>
              <a:lstStyle/>
              <a:p>
                <a:endParaRPr lang="en-US"/>
              </a:p>
            </p:txBody>
          </p:sp>
          <p:sp>
            <p:nvSpPr>
              <p:cNvPr id="20499" name="Line 1056"/>
              <p:cNvSpPr>
                <a:spLocks noChangeShapeType="1"/>
              </p:cNvSpPr>
              <p:nvPr/>
            </p:nvSpPr>
            <p:spPr bwMode="auto">
              <a:xfrm>
                <a:off x="2196" y="2597"/>
                <a:ext cx="144" cy="0"/>
              </a:xfrm>
              <a:prstGeom prst="line">
                <a:avLst/>
              </a:prstGeom>
              <a:noFill/>
              <a:ln w="19050">
                <a:solidFill>
                  <a:srgbClr val="000099"/>
                </a:solidFill>
                <a:round/>
                <a:headEnd/>
                <a:tailEnd/>
              </a:ln>
            </p:spPr>
            <p:txBody>
              <a:bodyPr>
                <a:spAutoFit/>
              </a:bodyPr>
              <a:lstStyle/>
              <a:p>
                <a:endParaRPr lang="en-US"/>
              </a:p>
            </p:txBody>
          </p:sp>
          <p:sp>
            <p:nvSpPr>
              <p:cNvPr id="20500" name="Line 1058"/>
              <p:cNvSpPr>
                <a:spLocks noChangeShapeType="1"/>
              </p:cNvSpPr>
              <p:nvPr/>
            </p:nvSpPr>
            <p:spPr bwMode="auto">
              <a:xfrm flipV="1">
                <a:off x="2340" y="2366"/>
                <a:ext cx="0" cy="236"/>
              </a:xfrm>
              <a:prstGeom prst="line">
                <a:avLst/>
              </a:prstGeom>
              <a:noFill/>
              <a:ln w="19050">
                <a:solidFill>
                  <a:srgbClr val="000066"/>
                </a:solidFill>
                <a:round/>
                <a:headEnd/>
                <a:tailEnd/>
              </a:ln>
            </p:spPr>
            <p:txBody>
              <a:bodyPr lIns="45720" rIns="45720"/>
              <a:lstStyle/>
              <a:p>
                <a:endParaRPr lang="en-US"/>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1026"/>
          <p:cNvSpPr>
            <a:spLocks noGrp="1" noChangeArrowheads="1"/>
          </p:cNvSpPr>
          <p:nvPr>
            <p:ph type="title"/>
          </p:nvPr>
        </p:nvSpPr>
        <p:spPr/>
        <p:txBody>
          <a:bodyPr/>
          <a:lstStyle/>
          <a:p>
            <a:pPr eaLnBrk="1" hangingPunct="1">
              <a:defRPr/>
            </a:pPr>
            <a:r>
              <a:rPr lang="en-US" smtClean="0"/>
              <a:t>HCV - Hepatitis C</a:t>
            </a:r>
          </a:p>
        </p:txBody>
      </p:sp>
      <p:pic>
        <p:nvPicPr>
          <p:cNvPr id="21507" name="Picture 1033" descr="Feelingsick"/>
          <p:cNvPicPr>
            <a:picLocks noChangeAspect="1" noChangeArrowheads="1"/>
          </p:cNvPicPr>
          <p:nvPr/>
        </p:nvPicPr>
        <p:blipFill>
          <a:blip r:embed="rId3" cstate="print"/>
          <a:srcRect b="5760"/>
          <a:stretch>
            <a:fillRect/>
          </a:stretch>
        </p:blipFill>
        <p:spPr bwMode="auto">
          <a:xfrm>
            <a:off x="5778500" y="1676400"/>
            <a:ext cx="3289300" cy="4648200"/>
          </a:xfrm>
          <a:prstGeom prst="rect">
            <a:avLst/>
          </a:prstGeom>
          <a:noFill/>
          <a:ln w="12700">
            <a:solidFill>
              <a:schemeClr val="tx1"/>
            </a:solidFill>
            <a:miter lim="800000"/>
            <a:headEnd/>
            <a:tailEnd/>
          </a:ln>
        </p:spPr>
      </p:pic>
      <p:sp>
        <p:nvSpPr>
          <p:cNvPr id="21508" name="Rectangle 1034"/>
          <p:cNvSpPr>
            <a:spLocks noChangeArrowheads="1"/>
          </p:cNvSpPr>
          <p:nvPr/>
        </p:nvSpPr>
        <p:spPr bwMode="auto">
          <a:xfrm>
            <a:off x="609600" y="1600200"/>
            <a:ext cx="4800600" cy="4800600"/>
          </a:xfrm>
          <a:prstGeom prst="rect">
            <a:avLst/>
          </a:prstGeom>
          <a:noFill/>
          <a:ln w="9525">
            <a:noFill/>
            <a:miter lim="800000"/>
            <a:headEnd/>
            <a:tailEnd/>
          </a:ln>
        </p:spPr>
        <p:txBody>
          <a:bodyPr lIns="92075" tIns="46038" rIns="92075" bIns="46038"/>
          <a:lstStyle/>
          <a:p>
            <a:pPr marL="342900" indent="-342900" algn="l" eaLnBrk="1" hangingPunct="1">
              <a:lnSpc>
                <a:spcPct val="95000"/>
              </a:lnSpc>
              <a:spcBef>
                <a:spcPct val="0"/>
              </a:spcBef>
              <a:spcAft>
                <a:spcPct val="50000"/>
              </a:spcAft>
            </a:pPr>
            <a:r>
              <a:rPr lang="en-US" sz="3200">
                <a:solidFill>
                  <a:srgbClr val="CC0000"/>
                </a:solidFill>
              </a:rPr>
              <a:t>Symptoms</a:t>
            </a:r>
          </a:p>
          <a:p>
            <a:pPr marL="742950" lvl="1" indent="-285750" algn="l" eaLnBrk="1" hangingPunct="1">
              <a:lnSpc>
                <a:spcPct val="95000"/>
              </a:lnSpc>
              <a:spcBef>
                <a:spcPct val="0"/>
              </a:spcBef>
              <a:spcAft>
                <a:spcPct val="25000"/>
              </a:spcAft>
              <a:buFontTx/>
              <a:buChar char="•"/>
            </a:pPr>
            <a:r>
              <a:rPr lang="en-US" sz="2600" b="0"/>
              <a:t>flu-like symptoms</a:t>
            </a:r>
          </a:p>
          <a:p>
            <a:pPr marL="742950" lvl="1" indent="-285750" algn="l" eaLnBrk="1" hangingPunct="1">
              <a:lnSpc>
                <a:spcPct val="95000"/>
              </a:lnSpc>
              <a:spcBef>
                <a:spcPct val="0"/>
              </a:spcBef>
              <a:spcAft>
                <a:spcPct val="25000"/>
              </a:spcAft>
              <a:buFontTx/>
              <a:buChar char="•"/>
            </a:pPr>
            <a:r>
              <a:rPr lang="en-US" sz="2600" b="0"/>
              <a:t>jaundice</a:t>
            </a:r>
          </a:p>
          <a:p>
            <a:pPr marL="742950" lvl="1" indent="-285750" algn="l" eaLnBrk="1" hangingPunct="1">
              <a:lnSpc>
                <a:spcPct val="95000"/>
              </a:lnSpc>
              <a:spcBef>
                <a:spcPct val="0"/>
              </a:spcBef>
              <a:spcAft>
                <a:spcPct val="25000"/>
              </a:spcAft>
              <a:buFontTx/>
              <a:buChar char="•"/>
            </a:pPr>
            <a:r>
              <a:rPr lang="en-US" sz="2600" b="0"/>
              <a:t>fatigue</a:t>
            </a:r>
          </a:p>
          <a:p>
            <a:pPr marL="742950" lvl="1" indent="-285750" algn="l" eaLnBrk="1" hangingPunct="1">
              <a:lnSpc>
                <a:spcPct val="95000"/>
              </a:lnSpc>
              <a:spcBef>
                <a:spcPct val="0"/>
              </a:spcBef>
              <a:spcAft>
                <a:spcPct val="25000"/>
              </a:spcAft>
              <a:buFontTx/>
              <a:buChar char="•"/>
            </a:pPr>
            <a:r>
              <a:rPr lang="en-US" sz="2600" b="0"/>
              <a:t>dark urine</a:t>
            </a:r>
          </a:p>
          <a:p>
            <a:pPr marL="742950" lvl="1" indent="-285750" algn="l" eaLnBrk="1" hangingPunct="1">
              <a:lnSpc>
                <a:spcPct val="95000"/>
              </a:lnSpc>
              <a:spcBef>
                <a:spcPct val="0"/>
              </a:spcBef>
              <a:spcAft>
                <a:spcPct val="25000"/>
              </a:spcAft>
              <a:buFontTx/>
              <a:buChar char="•"/>
            </a:pPr>
            <a:r>
              <a:rPr lang="en-US" sz="2600" b="0"/>
              <a:t>abdominal pain</a:t>
            </a:r>
          </a:p>
          <a:p>
            <a:pPr marL="742950" lvl="1" indent="-285750" algn="l" eaLnBrk="1" hangingPunct="1">
              <a:lnSpc>
                <a:spcPct val="95000"/>
              </a:lnSpc>
              <a:spcBef>
                <a:spcPct val="0"/>
              </a:spcBef>
              <a:spcAft>
                <a:spcPct val="25000"/>
              </a:spcAft>
              <a:buFontTx/>
              <a:buChar char="•"/>
            </a:pPr>
            <a:r>
              <a:rPr lang="en-US" sz="2600" b="0"/>
              <a:t>loss of appetite</a:t>
            </a:r>
          </a:p>
          <a:p>
            <a:pPr marL="742950" lvl="1" indent="-285750" algn="l" eaLnBrk="1" hangingPunct="1">
              <a:lnSpc>
                <a:spcPct val="95000"/>
              </a:lnSpc>
              <a:spcBef>
                <a:spcPct val="0"/>
              </a:spcBef>
              <a:spcAft>
                <a:spcPct val="25000"/>
              </a:spcAft>
              <a:buFontTx/>
              <a:buChar char="•"/>
            </a:pPr>
            <a:r>
              <a:rPr lang="en-US" sz="2600" b="0"/>
              <a:t>nausea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032"/>
          <p:cNvSpPr>
            <a:spLocks noChangeArrowheads="1"/>
          </p:cNvSpPr>
          <p:nvPr/>
        </p:nvSpPr>
        <p:spPr bwMode="auto">
          <a:xfrm>
            <a:off x="685800" y="1752600"/>
            <a:ext cx="4419600" cy="4419600"/>
          </a:xfrm>
          <a:prstGeom prst="verticalScroll">
            <a:avLst>
              <a:gd name="adj" fmla="val 12500"/>
            </a:avLst>
          </a:prstGeom>
          <a:solidFill>
            <a:srgbClr val="EAEAEA"/>
          </a:solidFill>
          <a:ln w="25400">
            <a:solidFill>
              <a:srgbClr val="C0C0C0"/>
            </a:solidFill>
            <a:round/>
            <a:headEnd/>
            <a:tailEnd/>
          </a:ln>
        </p:spPr>
        <p:txBody>
          <a:bodyPr wrap="none" lIns="45720" rIns="45720" anchor="ctr"/>
          <a:lstStyle/>
          <a:p>
            <a:endParaRPr lang="en-US" dirty="0"/>
          </a:p>
        </p:txBody>
      </p:sp>
      <p:sp>
        <p:nvSpPr>
          <p:cNvPr id="320514" name="Rectangle 1026"/>
          <p:cNvSpPr>
            <a:spLocks noGrp="1" noChangeArrowheads="1"/>
          </p:cNvSpPr>
          <p:nvPr>
            <p:ph type="title"/>
          </p:nvPr>
        </p:nvSpPr>
        <p:spPr/>
        <p:txBody>
          <a:bodyPr/>
          <a:lstStyle/>
          <a:p>
            <a:pPr eaLnBrk="1" hangingPunct="1">
              <a:defRPr/>
            </a:pPr>
            <a:r>
              <a:rPr lang="en-US" dirty="0" smtClean="0"/>
              <a:t>Bloodborne Pathogens Training</a:t>
            </a:r>
          </a:p>
        </p:txBody>
      </p:sp>
      <p:sp>
        <p:nvSpPr>
          <p:cNvPr id="6148" name="Rectangle 1027"/>
          <p:cNvSpPr>
            <a:spLocks noGrp="1" noChangeArrowheads="1"/>
          </p:cNvSpPr>
          <p:nvPr>
            <p:ph type="body" idx="1"/>
          </p:nvPr>
        </p:nvSpPr>
        <p:spPr bwMode="auto">
          <a:xfrm>
            <a:off x="990600" y="2362200"/>
            <a:ext cx="3810000" cy="3733800"/>
          </a:xfrm>
          <a:noFill/>
          <a:ln>
            <a:miter lim="800000"/>
            <a:headEnd/>
            <a:tailEnd/>
          </a:ln>
        </p:spPr>
        <p:txBody>
          <a:bodyPr vert="horz" wrap="square" lIns="91440" tIns="45720" rIns="91440" bIns="45720" numCol="1" anchor="t" anchorCtr="0" compatLnSpc="1">
            <a:prstTxWarp prst="textNoShape">
              <a:avLst/>
            </a:prstTxWarp>
          </a:bodyPr>
          <a:lstStyle/>
          <a:p>
            <a:pPr marL="0" indent="0" algn="ctr" eaLnBrk="1" hangingPunct="1">
              <a:buFontTx/>
              <a:buNone/>
            </a:pPr>
            <a:r>
              <a:rPr lang="en-US" b="1" dirty="0" smtClean="0"/>
              <a:t>U.S. Department of Labor</a:t>
            </a:r>
            <a:r>
              <a:rPr lang="en-US" dirty="0" smtClean="0"/>
              <a:t> </a:t>
            </a:r>
            <a:r>
              <a:rPr lang="en-US" b="1" dirty="0" smtClean="0"/>
              <a:t>Occupational Safety &amp; Health Administration</a:t>
            </a:r>
            <a:endParaRPr lang="en-US" dirty="0" smtClean="0"/>
          </a:p>
          <a:p>
            <a:pPr marL="0" indent="0" algn="ctr" eaLnBrk="1" hangingPunct="1">
              <a:buFontTx/>
              <a:buNone/>
            </a:pPr>
            <a:r>
              <a:rPr lang="en-US" dirty="0" smtClean="0"/>
              <a:t/>
            </a:r>
            <a:br>
              <a:rPr lang="en-US" dirty="0" smtClean="0"/>
            </a:br>
            <a:r>
              <a:rPr lang="en-US" dirty="0" smtClean="0">
                <a:hlinkClick r:id="rId3"/>
              </a:rPr>
              <a:t>29CFR1910.1030</a:t>
            </a:r>
            <a:endParaRPr lang="en-US" dirty="0" smtClean="0"/>
          </a:p>
        </p:txBody>
      </p:sp>
      <p:sp>
        <p:nvSpPr>
          <p:cNvPr id="6149" name="Text Box 1028"/>
          <p:cNvSpPr txBox="1">
            <a:spLocks noChangeArrowheads="1"/>
          </p:cNvSpPr>
          <p:nvPr/>
        </p:nvSpPr>
        <p:spPr bwMode="auto">
          <a:xfrm>
            <a:off x="8839200" y="6477000"/>
            <a:ext cx="685800" cy="298450"/>
          </a:xfrm>
          <a:prstGeom prst="rect">
            <a:avLst/>
          </a:prstGeom>
          <a:noFill/>
          <a:ln w="9525">
            <a:noFill/>
            <a:miter lim="800000"/>
            <a:headEnd/>
            <a:tailEnd/>
          </a:ln>
        </p:spPr>
        <p:txBody>
          <a:bodyPr>
            <a:spAutoFit/>
          </a:bodyPr>
          <a:lstStyle/>
          <a:p>
            <a:pPr marL="285750" indent="-285750" algn="l">
              <a:spcBef>
                <a:spcPct val="50000"/>
              </a:spcBef>
            </a:pPr>
            <a:endParaRPr lang="en-US" dirty="0"/>
          </a:p>
        </p:txBody>
      </p:sp>
      <p:sp>
        <p:nvSpPr>
          <p:cNvPr id="6150" name="Text Box 1034"/>
          <p:cNvSpPr txBox="1">
            <a:spLocks noChangeArrowheads="1"/>
          </p:cNvSpPr>
          <p:nvPr/>
        </p:nvSpPr>
        <p:spPr bwMode="auto">
          <a:xfrm>
            <a:off x="9829800" y="6553200"/>
            <a:ext cx="457200" cy="257175"/>
          </a:xfrm>
          <a:prstGeom prst="rect">
            <a:avLst/>
          </a:prstGeom>
          <a:noFill/>
          <a:ln w="25400">
            <a:noFill/>
            <a:miter lim="800000"/>
            <a:headEnd/>
            <a:tailEnd/>
          </a:ln>
        </p:spPr>
        <p:txBody>
          <a:bodyPr lIns="45720" rIns="45720">
            <a:spAutoFit/>
          </a:bodyPr>
          <a:lstStyle/>
          <a:p>
            <a:pPr marL="285750" indent="-285750">
              <a:spcBef>
                <a:spcPct val="50000"/>
              </a:spcBef>
            </a:pPr>
            <a:endParaRPr lang="en-US" sz="1200" dirty="0"/>
          </a:p>
        </p:txBody>
      </p:sp>
      <p:sp>
        <p:nvSpPr>
          <p:cNvPr id="6151" name="Text Box 1035"/>
          <p:cNvSpPr txBox="1">
            <a:spLocks noChangeArrowheads="1"/>
          </p:cNvSpPr>
          <p:nvPr/>
        </p:nvSpPr>
        <p:spPr bwMode="auto">
          <a:xfrm>
            <a:off x="1371600" y="6553200"/>
            <a:ext cx="914400" cy="298450"/>
          </a:xfrm>
          <a:prstGeom prst="rect">
            <a:avLst/>
          </a:prstGeom>
          <a:noFill/>
          <a:ln w="25400">
            <a:noFill/>
            <a:miter lim="800000"/>
            <a:headEnd/>
            <a:tailEnd/>
          </a:ln>
        </p:spPr>
        <p:txBody>
          <a:bodyPr lIns="45720" rIns="45720">
            <a:spAutoFit/>
          </a:bodyPr>
          <a:lstStyle/>
          <a:p>
            <a:pPr marL="285750" indent="-285750">
              <a:spcBef>
                <a:spcPct val="50000"/>
              </a:spcBef>
            </a:pPr>
            <a:endParaRPr lang="en-US" dirty="0"/>
          </a:p>
        </p:txBody>
      </p:sp>
      <p:pic>
        <p:nvPicPr>
          <p:cNvPr id="6152" name="Picture 1036" descr="OSHA seal-rev-new"/>
          <p:cNvPicPr>
            <a:picLocks noChangeAspect="1" noChangeArrowheads="1"/>
          </p:cNvPicPr>
          <p:nvPr/>
        </p:nvPicPr>
        <p:blipFill>
          <a:blip r:embed="rId4" cstate="print"/>
          <a:srcRect/>
          <a:stretch>
            <a:fillRect/>
          </a:stretch>
        </p:blipFill>
        <p:spPr bwMode="auto">
          <a:xfrm>
            <a:off x="5905500" y="2362200"/>
            <a:ext cx="25908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ChangeArrowheads="1"/>
          </p:cNvSpPr>
          <p:nvPr/>
        </p:nvSpPr>
        <p:spPr bwMode="auto">
          <a:xfrm>
            <a:off x="609600" y="1219200"/>
            <a:ext cx="9067800" cy="5410200"/>
          </a:xfrm>
          <a:prstGeom prst="rect">
            <a:avLst/>
          </a:prstGeom>
          <a:noFill/>
          <a:ln w="9525">
            <a:noFill/>
            <a:miter lim="800000"/>
            <a:headEnd/>
            <a:tailEnd/>
          </a:ln>
        </p:spPr>
        <p:txBody>
          <a:bodyPr wrap="none" lIns="45720" rIns="45720" anchor="ctr"/>
          <a:lstStyle/>
          <a:p>
            <a:endParaRPr lang="en-US"/>
          </a:p>
        </p:txBody>
      </p:sp>
      <p:sp>
        <p:nvSpPr>
          <p:cNvPr id="535555" name="Rectangle 1027"/>
          <p:cNvSpPr>
            <a:spLocks noGrp="1" noChangeArrowheads="1"/>
          </p:cNvSpPr>
          <p:nvPr>
            <p:ph type="title"/>
          </p:nvPr>
        </p:nvSpPr>
        <p:spPr/>
        <p:txBody>
          <a:bodyPr/>
          <a:lstStyle/>
          <a:p>
            <a:pPr eaLnBrk="1" hangingPunct="1">
              <a:defRPr/>
            </a:pPr>
            <a:r>
              <a:rPr lang="en-US" smtClean="0"/>
              <a:t>HCV - Hepatitis C</a:t>
            </a:r>
          </a:p>
        </p:txBody>
      </p:sp>
      <p:sp>
        <p:nvSpPr>
          <p:cNvPr id="22532" name="Rectangle 1028"/>
          <p:cNvSpPr>
            <a:spLocks noChangeArrowheads="1"/>
          </p:cNvSpPr>
          <p:nvPr/>
        </p:nvSpPr>
        <p:spPr bwMode="auto">
          <a:xfrm>
            <a:off x="4953000" y="2667000"/>
            <a:ext cx="5029200" cy="3657600"/>
          </a:xfrm>
          <a:prstGeom prst="rect">
            <a:avLst/>
          </a:prstGeom>
          <a:noFill/>
          <a:ln w="12700">
            <a:noFill/>
            <a:miter lim="800000"/>
            <a:headEnd/>
            <a:tailEnd/>
          </a:ln>
        </p:spPr>
        <p:txBody>
          <a:bodyPr lIns="90488" tIns="44450" rIns="90488" bIns="44450"/>
          <a:lstStyle/>
          <a:p>
            <a:pPr marL="290513" indent="-290513" algn="l">
              <a:spcBef>
                <a:spcPct val="0"/>
              </a:spcBef>
              <a:spcAft>
                <a:spcPct val="35000"/>
              </a:spcAft>
              <a:buClr>
                <a:schemeClr val="tx1"/>
              </a:buClr>
              <a:buSzPct val="100000"/>
              <a:buFontTx/>
              <a:buChar char="•"/>
            </a:pPr>
            <a:r>
              <a:rPr lang="en-US" sz="2600" b="0" dirty="0" smtClean="0"/>
              <a:t>Occupational </a:t>
            </a:r>
            <a:r>
              <a:rPr lang="en-US" sz="2600" b="0" dirty="0"/>
              <a:t>exposure to blood - </a:t>
            </a:r>
            <a:r>
              <a:rPr lang="en-US" sz="2600" b="0" dirty="0" smtClean="0"/>
              <a:t>mainly </a:t>
            </a:r>
            <a:r>
              <a:rPr lang="en-US" sz="2600" b="0" dirty="0" err="1"/>
              <a:t>needlesticks</a:t>
            </a:r>
            <a:endParaRPr lang="en-US" sz="2600" b="0" dirty="0"/>
          </a:p>
          <a:p>
            <a:pPr marL="290513" indent="-290513" algn="l">
              <a:spcBef>
                <a:spcPct val="0"/>
              </a:spcBef>
              <a:spcAft>
                <a:spcPct val="35000"/>
              </a:spcAft>
              <a:buClr>
                <a:schemeClr val="tx1"/>
              </a:buClr>
              <a:buSzPct val="100000"/>
              <a:buFontTx/>
              <a:buChar char="•"/>
            </a:pPr>
            <a:r>
              <a:rPr lang="en-US" sz="2600" b="0" dirty="0" smtClean="0"/>
              <a:t>Response to injuries without wearing personal protective equipment</a:t>
            </a:r>
            <a:endParaRPr lang="en-US" sz="2600" b="0" dirty="0"/>
          </a:p>
        </p:txBody>
      </p:sp>
      <p:sp>
        <p:nvSpPr>
          <p:cNvPr id="22533" name="Text Box 1029"/>
          <p:cNvSpPr txBox="1">
            <a:spLocks noChangeArrowheads="1"/>
          </p:cNvSpPr>
          <p:nvPr/>
        </p:nvSpPr>
        <p:spPr bwMode="auto">
          <a:xfrm>
            <a:off x="1104900" y="1371600"/>
            <a:ext cx="8077200" cy="536173"/>
          </a:xfrm>
          <a:prstGeom prst="rect">
            <a:avLst/>
          </a:prstGeom>
          <a:noFill/>
          <a:ln w="9525">
            <a:noFill/>
            <a:miter lim="800000"/>
            <a:headEnd/>
            <a:tailEnd/>
          </a:ln>
        </p:spPr>
        <p:txBody>
          <a:bodyPr wrap="square" lIns="92075" tIns="46038" rIns="92075" bIns="46038">
            <a:spAutoFit/>
          </a:bodyPr>
          <a:lstStyle/>
          <a:p>
            <a:pPr>
              <a:spcBef>
                <a:spcPct val="0"/>
              </a:spcBef>
            </a:pPr>
            <a:r>
              <a:rPr lang="en-US" sz="3200" dirty="0" smtClean="0">
                <a:solidFill>
                  <a:srgbClr val="CC0000"/>
                </a:solidFill>
              </a:rPr>
              <a:t>Occupational HCV </a:t>
            </a:r>
            <a:r>
              <a:rPr lang="en-US" sz="3200" dirty="0">
                <a:solidFill>
                  <a:srgbClr val="CC0000"/>
                </a:solidFill>
              </a:rPr>
              <a:t>Transmission</a:t>
            </a:r>
          </a:p>
        </p:txBody>
      </p:sp>
      <p:pic>
        <p:nvPicPr>
          <p:cNvPr id="12290" name="Picture 2" descr="http://www.castanet.net/content/1263586548ury.jpg"/>
          <p:cNvPicPr>
            <a:picLocks noChangeAspect="1" noChangeArrowheads="1"/>
          </p:cNvPicPr>
          <p:nvPr/>
        </p:nvPicPr>
        <p:blipFill>
          <a:blip r:embed="rId3" cstate="print"/>
          <a:srcRect/>
          <a:stretch>
            <a:fillRect/>
          </a:stretch>
        </p:blipFill>
        <p:spPr bwMode="auto">
          <a:xfrm>
            <a:off x="647700" y="2133600"/>
            <a:ext cx="4038600" cy="4191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050"/>
          <p:cNvSpPr>
            <a:spLocks noGrp="1" noChangeArrowheads="1"/>
          </p:cNvSpPr>
          <p:nvPr>
            <p:ph type="body" idx="1"/>
          </p:nvPr>
        </p:nvSpPr>
        <p:spPr bwMode="auto">
          <a:xfrm>
            <a:off x="457200" y="1981200"/>
            <a:ext cx="4572000" cy="4343400"/>
          </a:xfrm>
          <a:noFill/>
          <a:ln>
            <a:miter lim="800000"/>
            <a:headEnd/>
            <a:tailEnd/>
          </a:ln>
        </p:spPr>
        <p:txBody>
          <a:bodyPr vert="horz" wrap="square" lIns="91440" tIns="45720" rIns="91440" bIns="45720" numCol="1" anchor="t" anchorCtr="0" compatLnSpc="1">
            <a:prstTxWarp prst="textNoShape">
              <a:avLst/>
            </a:prstTxWarp>
          </a:bodyPr>
          <a:lstStyle/>
          <a:p>
            <a:pPr marL="284163" indent="-284163" eaLnBrk="1" hangingPunct="1">
              <a:spcBef>
                <a:spcPct val="0"/>
              </a:spcBef>
              <a:spcAft>
                <a:spcPct val="25000"/>
              </a:spcAft>
            </a:pPr>
            <a:r>
              <a:rPr lang="en-US" sz="2600" smtClean="0"/>
              <a:t>Fragile – few hours in dry environment</a:t>
            </a:r>
          </a:p>
          <a:p>
            <a:pPr marL="284163" indent="-284163" eaLnBrk="1" hangingPunct="1">
              <a:spcBef>
                <a:spcPct val="0"/>
              </a:spcBef>
              <a:spcAft>
                <a:spcPct val="25000"/>
              </a:spcAft>
            </a:pPr>
            <a:r>
              <a:rPr lang="en-US" sz="2600" smtClean="0"/>
              <a:t>Attacks the human immune system</a:t>
            </a:r>
          </a:p>
          <a:p>
            <a:pPr marL="284163" indent="-284163" eaLnBrk="1" hangingPunct="1">
              <a:spcBef>
                <a:spcPct val="0"/>
              </a:spcBef>
              <a:spcAft>
                <a:spcPct val="25000"/>
              </a:spcAft>
            </a:pPr>
            <a:r>
              <a:rPr lang="en-US" sz="2600" smtClean="0"/>
              <a:t>Cause of AIDS</a:t>
            </a:r>
          </a:p>
          <a:p>
            <a:pPr marL="284163" indent="-284163" eaLnBrk="1" hangingPunct="1">
              <a:spcBef>
                <a:spcPct val="0"/>
              </a:spcBef>
              <a:spcAft>
                <a:spcPct val="25000"/>
              </a:spcAft>
            </a:pPr>
            <a:r>
              <a:rPr lang="en-US" sz="2600" smtClean="0"/>
              <a:t>&gt;1 million infected persons in U.S.</a:t>
            </a:r>
          </a:p>
          <a:p>
            <a:pPr marL="284163" indent="-284163" eaLnBrk="1" hangingPunct="1">
              <a:spcBef>
                <a:spcPct val="0"/>
              </a:spcBef>
              <a:spcAft>
                <a:spcPct val="25000"/>
              </a:spcAft>
            </a:pPr>
            <a:r>
              <a:rPr lang="en-US" sz="2600" smtClean="0"/>
              <a:t>No cure; no vaccine available yet</a:t>
            </a:r>
          </a:p>
        </p:txBody>
      </p:sp>
      <p:sp>
        <p:nvSpPr>
          <p:cNvPr id="310275" name="Rectangle 2051"/>
          <p:cNvSpPr>
            <a:spLocks noGrp="1" noChangeArrowheads="1"/>
          </p:cNvSpPr>
          <p:nvPr>
            <p:ph type="title"/>
          </p:nvPr>
        </p:nvSpPr>
        <p:spPr/>
        <p:txBody>
          <a:bodyPr/>
          <a:lstStyle/>
          <a:p>
            <a:pPr eaLnBrk="1" hangingPunct="1">
              <a:defRPr/>
            </a:pPr>
            <a:r>
              <a:rPr lang="en-US" smtClean="0"/>
              <a:t>Human Immunodeficiency Virus (HIV)</a:t>
            </a:r>
          </a:p>
        </p:txBody>
      </p:sp>
      <p:grpSp>
        <p:nvGrpSpPr>
          <p:cNvPr id="23556" name="Group 2066"/>
          <p:cNvGrpSpPr>
            <a:grpSpLocks/>
          </p:cNvGrpSpPr>
          <p:nvPr/>
        </p:nvGrpSpPr>
        <p:grpSpPr bwMode="auto">
          <a:xfrm>
            <a:off x="5599113" y="1981200"/>
            <a:ext cx="3697287" cy="4806950"/>
            <a:chOff x="3527" y="1248"/>
            <a:chExt cx="2329" cy="3028"/>
          </a:xfrm>
        </p:grpSpPr>
        <p:pic>
          <p:nvPicPr>
            <p:cNvPr id="23558" name="Picture 2053" descr="HIV-SEM_PHIL_1842_lores"/>
            <p:cNvPicPr>
              <a:picLocks noChangeAspect="1" noChangeArrowheads="1"/>
            </p:cNvPicPr>
            <p:nvPr/>
          </p:nvPicPr>
          <p:blipFill>
            <a:blip r:embed="rId3" cstate="print"/>
            <a:srcRect/>
            <a:stretch>
              <a:fillRect/>
            </a:stretch>
          </p:blipFill>
          <p:spPr bwMode="auto">
            <a:xfrm>
              <a:off x="3527" y="1248"/>
              <a:ext cx="2281" cy="2688"/>
            </a:xfrm>
            <a:prstGeom prst="rect">
              <a:avLst/>
            </a:prstGeom>
            <a:noFill/>
            <a:ln w="12700">
              <a:solidFill>
                <a:schemeClr val="tx1"/>
              </a:solidFill>
              <a:miter lim="800000"/>
              <a:headEnd/>
              <a:tailEnd/>
            </a:ln>
          </p:spPr>
        </p:pic>
        <p:sp>
          <p:nvSpPr>
            <p:cNvPr id="23559" name="Rectangle 2055"/>
            <p:cNvSpPr>
              <a:spLocks noChangeArrowheads="1"/>
            </p:cNvSpPr>
            <p:nvPr/>
          </p:nvSpPr>
          <p:spPr bwMode="auto">
            <a:xfrm>
              <a:off x="3565" y="3956"/>
              <a:ext cx="2291" cy="320"/>
            </a:xfrm>
            <a:prstGeom prst="rect">
              <a:avLst/>
            </a:prstGeom>
            <a:noFill/>
            <a:ln w="9525">
              <a:noFill/>
              <a:miter lim="800000"/>
              <a:headEnd/>
              <a:tailEnd/>
            </a:ln>
          </p:spPr>
          <p:txBody>
            <a:bodyPr>
              <a:spAutoFit/>
            </a:bodyPr>
            <a:lstStyle/>
            <a:p>
              <a:pPr algn="l">
                <a:lnSpc>
                  <a:spcPct val="85000"/>
                </a:lnSpc>
                <a:spcBef>
                  <a:spcPct val="0"/>
                </a:spcBef>
              </a:pPr>
              <a:r>
                <a:rPr lang="en-US" sz="1600" b="0"/>
                <a:t>HIV - seen as small spheres on the surface of white blood cells</a:t>
              </a:r>
            </a:p>
          </p:txBody>
        </p:sp>
        <p:sp>
          <p:nvSpPr>
            <p:cNvPr id="23560" name="Line 2056"/>
            <p:cNvSpPr>
              <a:spLocks noChangeShapeType="1"/>
            </p:cNvSpPr>
            <p:nvPr/>
          </p:nvSpPr>
          <p:spPr bwMode="auto">
            <a:xfrm>
              <a:off x="5174" y="2554"/>
              <a:ext cx="586" cy="134"/>
            </a:xfrm>
            <a:prstGeom prst="line">
              <a:avLst/>
            </a:prstGeom>
            <a:noFill/>
            <a:ln w="50800">
              <a:solidFill>
                <a:srgbClr val="000000"/>
              </a:solidFill>
              <a:round/>
              <a:headEnd type="stealth" w="med" len="med"/>
              <a:tailEnd/>
            </a:ln>
          </p:spPr>
          <p:txBody>
            <a:bodyPr lIns="45720" rIns="45720"/>
            <a:lstStyle/>
            <a:p>
              <a:endParaRPr lang="en-US"/>
            </a:p>
          </p:txBody>
        </p:sp>
        <p:sp>
          <p:nvSpPr>
            <p:cNvPr id="23561" name="Line 2057"/>
            <p:cNvSpPr>
              <a:spLocks noChangeShapeType="1"/>
            </p:cNvSpPr>
            <p:nvPr/>
          </p:nvSpPr>
          <p:spPr bwMode="auto">
            <a:xfrm flipV="1">
              <a:off x="4909" y="3216"/>
              <a:ext cx="707" cy="58"/>
            </a:xfrm>
            <a:prstGeom prst="line">
              <a:avLst/>
            </a:prstGeom>
            <a:noFill/>
            <a:ln w="50800">
              <a:solidFill>
                <a:srgbClr val="000000"/>
              </a:solidFill>
              <a:round/>
              <a:headEnd type="stealth" w="med" len="med"/>
              <a:tailEnd/>
            </a:ln>
          </p:spPr>
          <p:txBody>
            <a:bodyPr lIns="45720" rIns="45720"/>
            <a:lstStyle/>
            <a:p>
              <a:endParaRPr lang="en-US"/>
            </a:p>
          </p:txBody>
        </p:sp>
      </p:grpSp>
      <p:sp>
        <p:nvSpPr>
          <p:cNvPr id="23557" name="Text Box 2064"/>
          <p:cNvSpPr txBox="1">
            <a:spLocks noChangeArrowheads="1"/>
          </p:cNvSpPr>
          <p:nvPr/>
        </p:nvSpPr>
        <p:spPr bwMode="auto">
          <a:xfrm>
            <a:off x="2971800" y="1143000"/>
            <a:ext cx="4267200" cy="530225"/>
          </a:xfrm>
          <a:prstGeom prst="rect">
            <a:avLst/>
          </a:prstGeom>
          <a:noFill/>
          <a:ln w="25400">
            <a:noFill/>
            <a:miter lim="800000"/>
            <a:headEnd/>
            <a:tailEnd/>
          </a:ln>
        </p:spPr>
        <p:txBody>
          <a:bodyPr lIns="45720" rIns="45720">
            <a:spAutoFit/>
          </a:bodyPr>
          <a:lstStyle/>
          <a:p>
            <a:pPr marL="285750" indent="-285750">
              <a:spcBef>
                <a:spcPct val="50000"/>
              </a:spcBef>
            </a:pPr>
            <a:r>
              <a:rPr lang="en-US" sz="3200">
                <a:solidFill>
                  <a:srgbClr val="CC0000"/>
                </a:solidFill>
              </a:rPr>
              <a:t>General Facts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5" name="Rectangle 1027"/>
          <p:cNvSpPr>
            <a:spLocks noGrp="1" noChangeArrowheads="1"/>
          </p:cNvSpPr>
          <p:nvPr>
            <p:ph type="title"/>
          </p:nvPr>
        </p:nvSpPr>
        <p:spPr/>
        <p:txBody>
          <a:bodyPr/>
          <a:lstStyle/>
          <a:p>
            <a:pPr eaLnBrk="1" hangingPunct="1">
              <a:defRPr/>
            </a:pPr>
            <a:r>
              <a:rPr lang="en-US" smtClean="0"/>
              <a:t>Human Immunodeficiency Virus (HIV)</a:t>
            </a:r>
          </a:p>
        </p:txBody>
      </p:sp>
      <p:sp>
        <p:nvSpPr>
          <p:cNvPr id="24579" name="Rectangle 1034"/>
          <p:cNvSpPr>
            <a:spLocks noGrp="1" noChangeArrowheads="1"/>
          </p:cNvSpPr>
          <p:nvPr>
            <p:ph type="body" idx="1"/>
          </p:nvPr>
        </p:nvSpPr>
        <p:spPr bwMode="auto">
          <a:xfrm>
            <a:off x="381000" y="2057400"/>
            <a:ext cx="5105400" cy="4572000"/>
          </a:xfrm>
          <a:noFill/>
          <a:ln>
            <a:miter lim="800000"/>
            <a:headEnd/>
            <a:tailEnd/>
          </a:ln>
        </p:spPr>
        <p:txBody>
          <a:bodyPr vert="horz" wrap="square" lIns="91440" tIns="45720" rIns="91440" bIns="45720" numCol="1" anchor="t" anchorCtr="0" compatLnSpc="1">
            <a:prstTxWarp prst="textNoShape">
              <a:avLst/>
            </a:prstTxWarp>
          </a:bodyPr>
          <a:lstStyle/>
          <a:p>
            <a:pPr marL="285750" indent="-285750" eaLnBrk="1" hangingPunct="1">
              <a:lnSpc>
                <a:spcPct val="90000"/>
              </a:lnSpc>
              <a:spcBef>
                <a:spcPct val="0"/>
              </a:spcBef>
              <a:spcAft>
                <a:spcPct val="25000"/>
              </a:spcAft>
            </a:pPr>
            <a:r>
              <a:rPr lang="en-US" sz="2600" smtClean="0"/>
              <a:t>Many have no symptoms or mild flu-like symptoms</a:t>
            </a:r>
          </a:p>
          <a:p>
            <a:pPr marL="285750" indent="-285750" eaLnBrk="1" hangingPunct="1">
              <a:lnSpc>
                <a:spcPct val="90000"/>
              </a:lnSpc>
              <a:spcBef>
                <a:spcPct val="0"/>
              </a:spcBef>
              <a:spcAft>
                <a:spcPct val="25000"/>
              </a:spcAft>
            </a:pPr>
            <a:r>
              <a:rPr lang="en-US" sz="2600" smtClean="0"/>
              <a:t>Most infected with HIV eventually develop AIDS</a:t>
            </a:r>
          </a:p>
          <a:p>
            <a:pPr marL="285750" indent="-285750" eaLnBrk="1" hangingPunct="1">
              <a:lnSpc>
                <a:spcPct val="90000"/>
              </a:lnSpc>
              <a:spcBef>
                <a:spcPct val="0"/>
              </a:spcBef>
              <a:spcAft>
                <a:spcPct val="25000"/>
              </a:spcAft>
            </a:pPr>
            <a:r>
              <a:rPr lang="en-US" sz="2600" smtClean="0"/>
              <a:t>Incubation period </a:t>
            </a:r>
            <a:r>
              <a:rPr lang="en-US" sz="2600" smtClean="0">
                <a:sym typeface="Symbol" pitchFamily="18" charset="2"/>
              </a:rPr>
              <a:t></a:t>
            </a:r>
            <a:r>
              <a:rPr lang="en-US" sz="2600" smtClean="0"/>
              <a:t>10-12 yrs</a:t>
            </a:r>
          </a:p>
          <a:p>
            <a:pPr marL="285750" indent="-285750" eaLnBrk="1" hangingPunct="1">
              <a:lnSpc>
                <a:spcPct val="90000"/>
              </a:lnSpc>
              <a:spcBef>
                <a:spcPct val="0"/>
              </a:spcBef>
              <a:spcAft>
                <a:spcPct val="25000"/>
              </a:spcAft>
            </a:pPr>
            <a:r>
              <a:rPr lang="en-US" sz="2600" smtClean="0"/>
              <a:t>Opportunistic infections &amp; AIDS-related diseases - </a:t>
            </a:r>
            <a:r>
              <a:rPr lang="en-US" sz="2400" smtClean="0"/>
              <a:t>TB, toxoplasmosis, Kaposi’s sarcoma, oral thrush (candidiasis)</a:t>
            </a:r>
            <a:endParaRPr lang="en-US" sz="2800" smtClean="0"/>
          </a:p>
          <a:p>
            <a:pPr marL="285750" indent="-285750" eaLnBrk="1" hangingPunct="1">
              <a:lnSpc>
                <a:spcPct val="90000"/>
              </a:lnSpc>
              <a:spcBef>
                <a:spcPct val="0"/>
              </a:spcBef>
              <a:spcAft>
                <a:spcPct val="25000"/>
              </a:spcAft>
            </a:pPr>
            <a:r>
              <a:rPr lang="en-US" sz="2600" smtClean="0"/>
              <a:t>Treatments are limited; do not cure</a:t>
            </a:r>
          </a:p>
        </p:txBody>
      </p:sp>
      <p:sp>
        <p:nvSpPr>
          <p:cNvPr id="24580" name="Text Box 1037"/>
          <p:cNvSpPr txBox="1">
            <a:spLocks noChangeArrowheads="1"/>
          </p:cNvSpPr>
          <p:nvPr/>
        </p:nvSpPr>
        <p:spPr bwMode="auto">
          <a:xfrm>
            <a:off x="914400" y="1222375"/>
            <a:ext cx="8458200" cy="530225"/>
          </a:xfrm>
          <a:prstGeom prst="rect">
            <a:avLst/>
          </a:prstGeom>
          <a:noFill/>
          <a:ln w="9525">
            <a:noFill/>
            <a:miter lim="800000"/>
            <a:headEnd/>
            <a:tailEnd/>
          </a:ln>
        </p:spPr>
        <p:txBody>
          <a:bodyPr lIns="92075" tIns="46038" rIns="92075" bIns="46038">
            <a:spAutoFit/>
          </a:bodyPr>
          <a:lstStyle/>
          <a:p>
            <a:pPr>
              <a:spcBef>
                <a:spcPct val="0"/>
              </a:spcBef>
            </a:pPr>
            <a:r>
              <a:rPr lang="en-US" sz="3200">
                <a:solidFill>
                  <a:srgbClr val="CC0000"/>
                </a:solidFill>
              </a:rPr>
              <a:t>HIV Infection  </a:t>
            </a:r>
            <a:r>
              <a:rPr lang="en-US" sz="3200">
                <a:solidFill>
                  <a:srgbClr val="CC0000"/>
                </a:solidFill>
                <a:sym typeface="Symbol" pitchFamily="18" charset="2"/>
              </a:rPr>
              <a:t></a:t>
            </a:r>
            <a:r>
              <a:rPr lang="en-US" sz="3200">
                <a:solidFill>
                  <a:srgbClr val="CC0000"/>
                </a:solidFill>
              </a:rPr>
              <a:t>  AIDS</a:t>
            </a:r>
          </a:p>
        </p:txBody>
      </p:sp>
      <p:pic>
        <p:nvPicPr>
          <p:cNvPr id="24581" name="Picture 1043" descr="nurse2"/>
          <p:cNvPicPr>
            <a:picLocks noChangeAspect="1" noChangeArrowheads="1"/>
          </p:cNvPicPr>
          <p:nvPr/>
        </p:nvPicPr>
        <p:blipFill>
          <a:blip r:embed="rId3" cstate="print"/>
          <a:srcRect l="9369" t="7643" r="7207" b="7643"/>
          <a:stretch>
            <a:fillRect/>
          </a:stretch>
        </p:blipFill>
        <p:spPr bwMode="auto">
          <a:xfrm>
            <a:off x="5638800" y="2362200"/>
            <a:ext cx="4191000" cy="3011488"/>
          </a:xfrm>
          <a:prstGeom prst="rect">
            <a:avLst/>
          </a:prstGeom>
          <a:noFill/>
          <a:ln w="12700">
            <a:solidFill>
              <a:schemeClr val="tx1"/>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050"/>
          <p:cNvSpPr>
            <a:spLocks noGrp="1" noChangeArrowheads="1"/>
          </p:cNvSpPr>
          <p:nvPr>
            <p:ph type="body" idx="1"/>
          </p:nvPr>
        </p:nvSpPr>
        <p:spPr bwMode="auto">
          <a:xfrm>
            <a:off x="5372100" y="2895600"/>
            <a:ext cx="4495800" cy="2743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spcBef>
                <a:spcPct val="0"/>
              </a:spcBef>
              <a:spcAft>
                <a:spcPct val="30000"/>
              </a:spcAft>
            </a:pPr>
            <a:r>
              <a:rPr lang="en-US" sz="2600" dirty="0" smtClean="0"/>
              <a:t>As with most BBP the greatest risk is needlestick injury</a:t>
            </a:r>
          </a:p>
          <a:p>
            <a:pPr eaLnBrk="1" hangingPunct="1">
              <a:lnSpc>
                <a:spcPct val="90000"/>
              </a:lnSpc>
              <a:spcBef>
                <a:spcPct val="0"/>
              </a:spcBef>
              <a:spcAft>
                <a:spcPct val="30000"/>
              </a:spcAft>
            </a:pPr>
            <a:r>
              <a:rPr lang="en-US" sz="2600" dirty="0" smtClean="0"/>
              <a:t>And in taking care of an injured person</a:t>
            </a:r>
          </a:p>
        </p:txBody>
      </p:sp>
      <p:sp>
        <p:nvSpPr>
          <p:cNvPr id="251907" name="Rectangle 2051"/>
          <p:cNvSpPr>
            <a:spLocks noGrp="1" noChangeArrowheads="1"/>
          </p:cNvSpPr>
          <p:nvPr>
            <p:ph type="title"/>
          </p:nvPr>
        </p:nvSpPr>
        <p:spPr/>
        <p:txBody>
          <a:bodyPr/>
          <a:lstStyle/>
          <a:p>
            <a:pPr eaLnBrk="1" hangingPunct="1">
              <a:defRPr/>
            </a:pPr>
            <a:r>
              <a:rPr lang="en-US" smtClean="0"/>
              <a:t>Human Immunodeficiency Virus (HIV)</a:t>
            </a:r>
          </a:p>
        </p:txBody>
      </p:sp>
      <p:sp>
        <p:nvSpPr>
          <p:cNvPr id="25604" name="Text Box 2052"/>
          <p:cNvSpPr txBox="1">
            <a:spLocks noChangeArrowheads="1"/>
          </p:cNvSpPr>
          <p:nvPr/>
        </p:nvSpPr>
        <p:spPr bwMode="auto">
          <a:xfrm>
            <a:off x="914400" y="1222375"/>
            <a:ext cx="8458200" cy="536173"/>
          </a:xfrm>
          <a:prstGeom prst="rect">
            <a:avLst/>
          </a:prstGeom>
          <a:noFill/>
          <a:ln w="9525">
            <a:noFill/>
            <a:miter lim="800000"/>
            <a:headEnd/>
            <a:tailEnd/>
          </a:ln>
        </p:spPr>
        <p:txBody>
          <a:bodyPr lIns="92075" tIns="46038" rIns="92075" bIns="46038">
            <a:spAutoFit/>
          </a:bodyPr>
          <a:lstStyle/>
          <a:p>
            <a:pPr>
              <a:spcBef>
                <a:spcPct val="0"/>
              </a:spcBef>
            </a:pPr>
            <a:r>
              <a:rPr lang="en-US" sz="3200" dirty="0" smtClean="0">
                <a:solidFill>
                  <a:srgbClr val="CC0000"/>
                </a:solidFill>
              </a:rPr>
              <a:t>Occupational HIV </a:t>
            </a:r>
            <a:r>
              <a:rPr lang="en-US" sz="3200" dirty="0">
                <a:solidFill>
                  <a:srgbClr val="CC0000"/>
                </a:solidFill>
              </a:rPr>
              <a:t>Transmission</a:t>
            </a:r>
          </a:p>
        </p:txBody>
      </p:sp>
      <p:pic>
        <p:nvPicPr>
          <p:cNvPr id="6146" name="Picture 2" descr="https://encrypted-tbn0.google.com/images?q=tbn:ANd9GcRGwRkWRNG4RQhdFNDpTPXcbPQvrvVcmR2js1SA5UJCCXXsUp31xA"/>
          <p:cNvPicPr>
            <a:picLocks noChangeAspect="1" noChangeArrowheads="1"/>
          </p:cNvPicPr>
          <p:nvPr/>
        </p:nvPicPr>
        <p:blipFill>
          <a:blip r:embed="rId3" cstate="print"/>
          <a:srcRect/>
          <a:stretch>
            <a:fillRect/>
          </a:stretch>
        </p:blipFill>
        <p:spPr bwMode="auto">
          <a:xfrm>
            <a:off x="952500" y="2743200"/>
            <a:ext cx="3657600" cy="2819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bwMode="auto">
          <a:xfrm>
            <a:off x="533400" y="1981200"/>
            <a:ext cx="8458200" cy="1828800"/>
          </a:xfrm>
          <a:noFill/>
          <a:ln>
            <a:miter lim="800000"/>
            <a:headEnd/>
            <a:tailEnd/>
          </a:ln>
        </p:spPr>
        <p:txBody>
          <a:bodyPr vert="horz" wrap="square" lIns="91440" tIns="45720" rIns="91440" bIns="45720" numCol="1" anchor="t" anchorCtr="0" compatLnSpc="1">
            <a:prstTxWarp prst="textNoShape">
              <a:avLst/>
            </a:prstTxWarp>
          </a:bodyPr>
          <a:lstStyle/>
          <a:p>
            <a:pPr marL="284163" indent="-284163" eaLnBrk="1" hangingPunct="1">
              <a:lnSpc>
                <a:spcPct val="95000"/>
              </a:lnSpc>
            </a:pPr>
            <a:r>
              <a:rPr lang="en-US" sz="2800" smtClean="0">
                <a:cs typeface="Courier New" pitchFamily="49" charset="0"/>
              </a:rPr>
              <a:t>means reasonably </a:t>
            </a:r>
            <a:r>
              <a:rPr lang="en-US" sz="2800" u="sng" smtClean="0">
                <a:cs typeface="Courier New" pitchFamily="49" charset="0"/>
              </a:rPr>
              <a:t>anticipated</a:t>
            </a:r>
            <a:r>
              <a:rPr lang="en-US" sz="2800" smtClean="0">
                <a:cs typeface="Courier New" pitchFamily="49" charset="0"/>
              </a:rPr>
              <a:t> skin, eye, mucous membrane, or parenteral (piercing of the skin) contact with blood or OPIM that may result from the performance of an employee's duties</a:t>
            </a:r>
            <a:endParaRPr lang="en-US" sz="2400" i="1" smtClean="0"/>
          </a:p>
        </p:txBody>
      </p:sp>
      <p:sp>
        <p:nvSpPr>
          <p:cNvPr id="26627" name="Text Box 5"/>
          <p:cNvSpPr txBox="1">
            <a:spLocks noChangeArrowheads="1"/>
          </p:cNvSpPr>
          <p:nvPr/>
        </p:nvSpPr>
        <p:spPr bwMode="auto">
          <a:xfrm>
            <a:off x="381000" y="1319213"/>
            <a:ext cx="5729288" cy="585787"/>
          </a:xfrm>
          <a:prstGeom prst="rect">
            <a:avLst/>
          </a:prstGeom>
          <a:noFill/>
          <a:ln w="9525">
            <a:noFill/>
            <a:miter lim="800000"/>
            <a:headEnd/>
            <a:tailEnd/>
          </a:ln>
        </p:spPr>
        <p:txBody>
          <a:bodyPr lIns="92075" tIns="46038" rIns="92075" bIns="46038">
            <a:spAutoFit/>
          </a:bodyPr>
          <a:lstStyle/>
          <a:p>
            <a:pPr algn="l">
              <a:spcBef>
                <a:spcPct val="0"/>
              </a:spcBef>
            </a:pPr>
            <a:r>
              <a:rPr lang="en-US" sz="3600">
                <a:solidFill>
                  <a:srgbClr val="CC0000"/>
                </a:solidFill>
              </a:rPr>
              <a:t>Occupational Exposure</a:t>
            </a:r>
          </a:p>
        </p:txBody>
      </p:sp>
      <p:sp>
        <p:nvSpPr>
          <p:cNvPr id="243719" name="Rectangle 7"/>
          <p:cNvSpPr>
            <a:spLocks noGrp="1" noChangeArrowheads="1"/>
          </p:cNvSpPr>
          <p:nvPr>
            <p:ph type="title"/>
          </p:nvPr>
        </p:nvSpPr>
        <p:spPr/>
        <p:txBody>
          <a:bodyPr lIns="91440" tIns="45720" rIns="91440" bIns="45720" anchorCtr="0"/>
          <a:lstStyle/>
          <a:p>
            <a:pPr eaLnBrk="1" hangingPunct="1">
              <a:defRPr/>
            </a:pPr>
            <a:r>
              <a:rPr lang="en-US" smtClean="0"/>
              <a:t>Transmission of BBPs</a:t>
            </a:r>
          </a:p>
        </p:txBody>
      </p:sp>
      <p:sp>
        <p:nvSpPr>
          <p:cNvPr id="26629" name="Rectangle 10"/>
          <p:cNvSpPr>
            <a:spLocks noChangeArrowheads="1"/>
          </p:cNvSpPr>
          <p:nvPr/>
        </p:nvSpPr>
        <p:spPr bwMode="auto">
          <a:xfrm>
            <a:off x="3962400" y="4800600"/>
            <a:ext cx="6096000" cy="1524000"/>
          </a:xfrm>
          <a:prstGeom prst="rect">
            <a:avLst/>
          </a:prstGeom>
          <a:noFill/>
          <a:ln w="9525">
            <a:noFill/>
            <a:miter lim="800000"/>
            <a:headEnd/>
            <a:tailEnd/>
          </a:ln>
        </p:spPr>
        <p:txBody>
          <a:bodyPr/>
          <a:lstStyle/>
          <a:p>
            <a:pPr marL="284163" indent="-284163" algn="l" eaLnBrk="1" hangingPunct="1">
              <a:lnSpc>
                <a:spcPct val="95000"/>
              </a:lnSpc>
              <a:spcBef>
                <a:spcPct val="20000"/>
              </a:spcBef>
              <a:buFontTx/>
              <a:buChar char="•"/>
            </a:pPr>
            <a:r>
              <a:rPr lang="en-US" sz="2800" b="0">
                <a:cs typeface="Courier New" pitchFamily="49" charset="0"/>
              </a:rPr>
              <a:t>is a </a:t>
            </a:r>
            <a:r>
              <a:rPr lang="en-US" sz="2800" b="0" u="sng">
                <a:cs typeface="Courier New" pitchFamily="49" charset="0"/>
              </a:rPr>
              <a:t>specific</a:t>
            </a:r>
            <a:r>
              <a:rPr lang="en-US" sz="2800" b="0">
                <a:cs typeface="Courier New" pitchFamily="49" charset="0"/>
              </a:rPr>
              <a:t> contact with blood or OPIM that is capable of transmitting a bloodborne disease</a:t>
            </a:r>
            <a:endParaRPr lang="en-US" sz="2400" b="0" i="1"/>
          </a:p>
        </p:txBody>
      </p:sp>
      <p:sp>
        <p:nvSpPr>
          <p:cNvPr id="26630" name="Text Box 11"/>
          <p:cNvSpPr txBox="1">
            <a:spLocks noChangeArrowheads="1"/>
          </p:cNvSpPr>
          <p:nvPr/>
        </p:nvSpPr>
        <p:spPr bwMode="auto">
          <a:xfrm>
            <a:off x="3886200" y="4186238"/>
            <a:ext cx="5549900" cy="585787"/>
          </a:xfrm>
          <a:prstGeom prst="rect">
            <a:avLst/>
          </a:prstGeom>
          <a:noFill/>
          <a:ln w="9525">
            <a:noFill/>
            <a:miter lim="800000"/>
            <a:headEnd/>
            <a:tailEnd/>
          </a:ln>
        </p:spPr>
        <p:txBody>
          <a:bodyPr lIns="92075" tIns="46038" rIns="92075" bIns="46038">
            <a:spAutoFit/>
          </a:bodyPr>
          <a:lstStyle/>
          <a:p>
            <a:pPr algn="l">
              <a:spcBef>
                <a:spcPct val="0"/>
              </a:spcBef>
            </a:pPr>
            <a:r>
              <a:rPr lang="en-US" sz="3600">
                <a:solidFill>
                  <a:srgbClr val="CC0000"/>
                </a:solidFill>
              </a:rPr>
              <a:t>Exposure Incident</a:t>
            </a:r>
          </a:p>
        </p:txBody>
      </p:sp>
      <p:pic>
        <p:nvPicPr>
          <p:cNvPr id="26631" name="Picture 13" descr="needle1"/>
          <p:cNvPicPr>
            <a:picLocks noChangeAspect="1" noChangeArrowheads="1"/>
          </p:cNvPicPr>
          <p:nvPr/>
        </p:nvPicPr>
        <p:blipFill>
          <a:blip r:embed="rId3" cstate="print">
            <a:lum bright="-20000"/>
          </a:blip>
          <a:srcRect l="3587" t="5229" r="3587" b="5229"/>
          <a:stretch>
            <a:fillRect/>
          </a:stretch>
        </p:blipFill>
        <p:spPr bwMode="auto">
          <a:xfrm>
            <a:off x="533400" y="4267200"/>
            <a:ext cx="2971800" cy="2130425"/>
          </a:xfrm>
          <a:prstGeom prst="rect">
            <a:avLst/>
          </a:prstGeom>
          <a:noFill/>
          <a:ln w="19050">
            <a:solidFill>
              <a:schemeClr val="tx1"/>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3074"/>
          <p:cNvSpPr>
            <a:spLocks noGrp="1" noChangeArrowheads="1"/>
          </p:cNvSpPr>
          <p:nvPr>
            <p:ph type="title"/>
          </p:nvPr>
        </p:nvSpPr>
        <p:spPr/>
        <p:txBody>
          <a:bodyPr/>
          <a:lstStyle/>
          <a:p>
            <a:pPr eaLnBrk="1" hangingPunct="1">
              <a:defRPr/>
            </a:pPr>
            <a:r>
              <a:rPr lang="en-US" smtClean="0"/>
              <a:t>Health Care Workers and BBPs</a:t>
            </a:r>
          </a:p>
        </p:txBody>
      </p:sp>
      <p:sp>
        <p:nvSpPr>
          <p:cNvPr id="2052" name="Rectangle 3075"/>
          <p:cNvSpPr>
            <a:spLocks noGrp="1" noChangeArrowheads="1"/>
          </p:cNvSpPr>
          <p:nvPr>
            <p:ph type="body" idx="1"/>
          </p:nvPr>
        </p:nvSpPr>
        <p:spPr bwMode="auto">
          <a:xfrm>
            <a:off x="6324600" y="2133600"/>
            <a:ext cx="3810000" cy="4572000"/>
          </a:xfrm>
          <a:noFill/>
          <a:ln>
            <a:miter lim="800000"/>
            <a:headEnd/>
            <a:tailEnd/>
          </a:ln>
        </p:spPr>
        <p:txBody>
          <a:bodyPr vert="horz" wrap="square" lIns="91440" tIns="45720" rIns="91440" bIns="45720" numCol="1" anchor="t" anchorCtr="0" compatLnSpc="1">
            <a:prstTxWarp prst="textNoShape">
              <a:avLst/>
            </a:prstTxWarp>
          </a:bodyPr>
          <a:lstStyle/>
          <a:p>
            <a:pPr marL="279400" indent="-279400">
              <a:lnSpc>
                <a:spcPct val="95000"/>
              </a:lnSpc>
              <a:spcBef>
                <a:spcPct val="0"/>
              </a:spcBef>
              <a:spcAft>
                <a:spcPct val="25000"/>
              </a:spcAft>
            </a:pPr>
            <a:r>
              <a:rPr lang="en-US" sz="2400" smtClean="0">
                <a:cs typeface="Times New Roman" pitchFamily="18" charset="0"/>
              </a:rPr>
              <a:t>Most common:  needlestick</a:t>
            </a:r>
            <a:r>
              <a:rPr lang="en-US" sz="2400" smtClean="0"/>
              <a:t>s</a:t>
            </a:r>
          </a:p>
          <a:p>
            <a:pPr marL="279400" indent="-279400" eaLnBrk="1" hangingPunct="1">
              <a:lnSpc>
                <a:spcPct val="95000"/>
              </a:lnSpc>
              <a:spcBef>
                <a:spcPct val="0"/>
              </a:spcBef>
              <a:spcAft>
                <a:spcPct val="25000"/>
              </a:spcAft>
            </a:pPr>
            <a:r>
              <a:rPr lang="en-US" sz="2400" smtClean="0">
                <a:cs typeface="Arial" pitchFamily="34" charset="0"/>
              </a:rPr>
              <a:t>Cuts from other contaminated sharps (scalpels, broken glass, etc.)</a:t>
            </a:r>
            <a:endParaRPr lang="en-US" sz="2400" smtClean="0">
              <a:cs typeface="Times New Roman" pitchFamily="18" charset="0"/>
            </a:endParaRPr>
          </a:p>
          <a:p>
            <a:pPr marL="279400" indent="-279400" eaLnBrk="1" hangingPunct="1">
              <a:lnSpc>
                <a:spcPct val="95000"/>
              </a:lnSpc>
            </a:pPr>
            <a:r>
              <a:rPr lang="en-US" sz="2400" smtClean="0">
                <a:cs typeface="Arial" pitchFamily="34" charset="0"/>
              </a:rPr>
              <a:t>Contact of mucous membranes (eye, nose, mouth) or broken (cut  or abraded) skin with contaminated blood</a:t>
            </a:r>
            <a:endParaRPr lang="en-US" sz="2400" smtClean="0">
              <a:latin typeface="CommonBullets" pitchFamily="34" charset="2"/>
              <a:cs typeface="Times New Roman" pitchFamily="18" charset="0"/>
            </a:endParaRPr>
          </a:p>
        </p:txBody>
      </p:sp>
      <p:sp>
        <p:nvSpPr>
          <p:cNvPr id="2053" name="Rectangle 3076"/>
          <p:cNvSpPr>
            <a:spLocks noChangeArrowheads="1"/>
          </p:cNvSpPr>
          <p:nvPr/>
        </p:nvSpPr>
        <p:spPr bwMode="auto">
          <a:xfrm>
            <a:off x="1066800" y="1219200"/>
            <a:ext cx="8153400" cy="533400"/>
          </a:xfrm>
          <a:prstGeom prst="rect">
            <a:avLst/>
          </a:prstGeom>
          <a:noFill/>
          <a:ln w="9525">
            <a:noFill/>
            <a:miter lim="800000"/>
            <a:headEnd/>
            <a:tailEnd/>
          </a:ln>
        </p:spPr>
        <p:txBody>
          <a:bodyPr/>
          <a:lstStyle/>
          <a:p>
            <a:pPr marL="342900" indent="-342900" eaLnBrk="1" hangingPunct="1">
              <a:spcBef>
                <a:spcPct val="20000"/>
              </a:spcBef>
              <a:spcAft>
                <a:spcPct val="40000"/>
              </a:spcAft>
            </a:pPr>
            <a:r>
              <a:rPr lang="en-US" sz="3200">
                <a:solidFill>
                  <a:srgbClr val="CC0000"/>
                </a:solidFill>
              </a:rPr>
              <a:t>Occupational Transmission</a:t>
            </a:r>
          </a:p>
        </p:txBody>
      </p:sp>
      <p:grpSp>
        <p:nvGrpSpPr>
          <p:cNvPr id="2054" name="Group 3118"/>
          <p:cNvGrpSpPr>
            <a:grpSpLocks/>
          </p:cNvGrpSpPr>
          <p:nvPr/>
        </p:nvGrpSpPr>
        <p:grpSpPr bwMode="auto">
          <a:xfrm>
            <a:off x="0" y="1981200"/>
            <a:ext cx="6159500" cy="4953000"/>
            <a:chOff x="0" y="1248"/>
            <a:chExt cx="3880" cy="3120"/>
          </a:xfrm>
        </p:grpSpPr>
        <p:grpSp>
          <p:nvGrpSpPr>
            <p:cNvPr id="2055" name="Group 3115"/>
            <p:cNvGrpSpPr>
              <a:grpSpLocks/>
            </p:cNvGrpSpPr>
            <p:nvPr/>
          </p:nvGrpSpPr>
          <p:grpSpPr bwMode="auto">
            <a:xfrm>
              <a:off x="0" y="1248"/>
              <a:ext cx="3880" cy="3120"/>
              <a:chOff x="0" y="1248"/>
              <a:chExt cx="3880" cy="3120"/>
            </a:xfrm>
          </p:grpSpPr>
          <p:sp>
            <p:nvSpPr>
              <p:cNvPr id="2057" name="Text Box 3086"/>
              <p:cNvSpPr txBox="1">
                <a:spLocks noChangeArrowheads="1"/>
              </p:cNvSpPr>
              <p:nvPr/>
            </p:nvSpPr>
            <p:spPr bwMode="auto">
              <a:xfrm>
                <a:off x="336" y="1248"/>
                <a:ext cx="3168" cy="336"/>
              </a:xfrm>
              <a:prstGeom prst="rect">
                <a:avLst/>
              </a:prstGeom>
              <a:noFill/>
              <a:ln w="25400">
                <a:noFill/>
                <a:miter lim="800000"/>
                <a:headEnd/>
                <a:tailEnd/>
              </a:ln>
            </p:spPr>
            <p:txBody>
              <a:bodyPr lIns="45720" rIns="45720">
                <a:spAutoFit/>
              </a:bodyPr>
              <a:lstStyle/>
              <a:p>
                <a:pPr marL="285750" indent="-285750">
                  <a:spcBef>
                    <a:spcPct val="0"/>
                  </a:spcBef>
                </a:pPr>
                <a:r>
                  <a:rPr lang="en-US" sz="1600">
                    <a:solidFill>
                      <a:srgbClr val="000000"/>
                    </a:solidFill>
                    <a:cs typeface="Arial" pitchFamily="34" charset="0"/>
                  </a:rPr>
                  <a:t>Causes of percutaneous injuries with hollow-bore needles, </a:t>
                </a:r>
                <a:r>
                  <a:rPr lang="en-US" sz="1600">
                    <a:solidFill>
                      <a:srgbClr val="000000"/>
                    </a:solidFill>
                    <a:cs typeface="Times New Roman" pitchFamily="18" charset="0"/>
                  </a:rPr>
                  <a:t>by % total percutaneous injuries</a:t>
                </a:r>
              </a:p>
            </p:txBody>
          </p:sp>
          <p:graphicFrame>
            <p:nvGraphicFramePr>
              <p:cNvPr id="2050" name="Object 3089"/>
              <p:cNvGraphicFramePr>
                <a:graphicFrameLocks noChangeAspect="1"/>
              </p:cNvGraphicFramePr>
              <p:nvPr/>
            </p:nvGraphicFramePr>
            <p:xfrm>
              <a:off x="0" y="1488"/>
              <a:ext cx="3697" cy="2880"/>
            </p:xfrm>
            <a:graphic>
              <a:graphicData uri="http://schemas.openxmlformats.org/presentationml/2006/ole">
                <p:oleObj spid="_x0000_s2050" name="Worksheet" r:id="rId4" imgW="9572549" imgH="7458151" progId="Excel.Sheet.8">
                  <p:embed/>
                </p:oleObj>
              </a:graphicData>
            </a:graphic>
          </p:graphicFrame>
          <p:sp>
            <p:nvSpPr>
              <p:cNvPr id="2058" name="Text Box 3091"/>
              <p:cNvSpPr txBox="1">
                <a:spLocks noChangeArrowheads="1"/>
              </p:cNvSpPr>
              <p:nvPr/>
            </p:nvSpPr>
            <p:spPr bwMode="auto">
              <a:xfrm>
                <a:off x="144" y="1984"/>
                <a:ext cx="816" cy="451"/>
              </a:xfrm>
              <a:prstGeom prst="rect">
                <a:avLst/>
              </a:prstGeom>
              <a:noFill/>
              <a:ln w="25400">
                <a:noFill/>
                <a:miter lim="800000"/>
                <a:headEnd/>
                <a:tailEnd/>
              </a:ln>
            </p:spPr>
            <p:txBody>
              <a:bodyPr lIns="45720" rIns="45720">
                <a:spAutoFit/>
              </a:bodyPr>
              <a:lstStyle/>
              <a:p>
                <a:pPr>
                  <a:lnSpc>
                    <a:spcPct val="85000"/>
                  </a:lnSpc>
                  <a:spcBef>
                    <a:spcPct val="50000"/>
                  </a:spcBef>
                </a:pPr>
                <a:r>
                  <a:rPr lang="en-US" sz="1600" b="0"/>
                  <a:t>Manipulating needle in patients</a:t>
                </a:r>
              </a:p>
            </p:txBody>
          </p:sp>
          <p:sp>
            <p:nvSpPr>
              <p:cNvPr id="2059" name="Text Box 3092"/>
              <p:cNvSpPr txBox="1">
                <a:spLocks noChangeArrowheads="1"/>
              </p:cNvSpPr>
              <p:nvPr/>
            </p:nvSpPr>
            <p:spPr bwMode="auto">
              <a:xfrm>
                <a:off x="720" y="2421"/>
                <a:ext cx="336" cy="139"/>
              </a:xfrm>
              <a:prstGeom prst="rect">
                <a:avLst/>
              </a:prstGeom>
              <a:noFill/>
              <a:ln w="25400">
                <a:noFill/>
                <a:miter lim="800000"/>
                <a:headEnd/>
                <a:tailEnd/>
              </a:ln>
            </p:spPr>
            <p:txBody>
              <a:bodyPr lIns="0" tIns="0" rIns="0" bIns="0">
                <a:spAutoFit/>
              </a:bodyPr>
              <a:lstStyle/>
              <a:p>
                <a:pPr marL="285750" indent="-285750">
                  <a:spcBef>
                    <a:spcPct val="50000"/>
                  </a:spcBef>
                </a:pPr>
                <a:r>
                  <a:rPr lang="en-US" sz="1600">
                    <a:solidFill>
                      <a:schemeClr val="bg1"/>
                    </a:solidFill>
                  </a:rPr>
                  <a:t>27%</a:t>
                </a:r>
              </a:p>
            </p:txBody>
          </p:sp>
          <p:sp>
            <p:nvSpPr>
              <p:cNvPr id="2060" name="Text Box 3093"/>
              <p:cNvSpPr txBox="1">
                <a:spLocks noChangeArrowheads="1"/>
              </p:cNvSpPr>
              <p:nvPr/>
            </p:nvSpPr>
            <p:spPr bwMode="auto">
              <a:xfrm>
                <a:off x="192" y="3389"/>
                <a:ext cx="624" cy="451"/>
              </a:xfrm>
              <a:prstGeom prst="rect">
                <a:avLst/>
              </a:prstGeom>
              <a:noFill/>
              <a:ln w="25400">
                <a:noFill/>
                <a:miter lim="800000"/>
                <a:headEnd/>
                <a:tailEnd/>
              </a:ln>
            </p:spPr>
            <p:txBody>
              <a:bodyPr lIns="45720" rIns="45720">
                <a:spAutoFit/>
              </a:bodyPr>
              <a:lstStyle/>
              <a:p>
                <a:pPr>
                  <a:lnSpc>
                    <a:spcPct val="85000"/>
                  </a:lnSpc>
                  <a:spcBef>
                    <a:spcPct val="50000"/>
                  </a:spcBef>
                </a:pPr>
                <a:r>
                  <a:rPr lang="en-US" sz="1600" b="0"/>
                  <a:t>IV line-</a:t>
                </a:r>
                <a:br>
                  <a:rPr lang="en-US" sz="1600" b="0"/>
                </a:br>
                <a:r>
                  <a:rPr lang="en-US" sz="1600" b="0"/>
                  <a:t>related causes</a:t>
                </a:r>
              </a:p>
            </p:txBody>
          </p:sp>
          <p:sp>
            <p:nvSpPr>
              <p:cNvPr id="2061" name="Text Box 3094"/>
              <p:cNvSpPr txBox="1">
                <a:spLocks noChangeArrowheads="1"/>
              </p:cNvSpPr>
              <p:nvPr/>
            </p:nvSpPr>
            <p:spPr bwMode="auto">
              <a:xfrm>
                <a:off x="624" y="2864"/>
                <a:ext cx="336" cy="139"/>
              </a:xfrm>
              <a:prstGeom prst="rect">
                <a:avLst/>
              </a:prstGeom>
              <a:noFill/>
              <a:ln w="25400">
                <a:noFill/>
                <a:miter lim="800000"/>
                <a:headEnd/>
                <a:tailEnd/>
              </a:ln>
            </p:spPr>
            <p:txBody>
              <a:bodyPr lIns="0" tIns="0" rIns="0" bIns="0">
                <a:spAutoFit/>
              </a:bodyPr>
              <a:lstStyle/>
              <a:p>
                <a:pPr marL="285750" indent="-285750">
                  <a:spcBef>
                    <a:spcPct val="50000"/>
                  </a:spcBef>
                </a:pPr>
                <a:r>
                  <a:rPr lang="en-US" sz="1600"/>
                  <a:t>8%</a:t>
                </a:r>
              </a:p>
            </p:txBody>
          </p:sp>
          <p:sp>
            <p:nvSpPr>
              <p:cNvPr id="2062" name="Text Box 3095"/>
              <p:cNvSpPr txBox="1">
                <a:spLocks noChangeArrowheads="1"/>
              </p:cNvSpPr>
              <p:nvPr/>
            </p:nvSpPr>
            <p:spPr bwMode="auto">
              <a:xfrm>
                <a:off x="864" y="3559"/>
                <a:ext cx="816" cy="713"/>
              </a:xfrm>
              <a:prstGeom prst="rect">
                <a:avLst/>
              </a:prstGeom>
              <a:noFill/>
              <a:ln w="25400">
                <a:noFill/>
                <a:miter lim="800000"/>
                <a:headEnd/>
                <a:tailEnd/>
              </a:ln>
            </p:spPr>
            <p:txBody>
              <a:bodyPr lIns="45720" rIns="45720">
                <a:spAutoFit/>
              </a:bodyPr>
              <a:lstStyle/>
              <a:p>
                <a:pPr>
                  <a:lnSpc>
                    <a:spcPct val="85000"/>
                  </a:lnSpc>
                  <a:spcBef>
                    <a:spcPct val="50000"/>
                  </a:spcBef>
                </a:pPr>
                <a:r>
                  <a:rPr lang="en-US" sz="1600" b="0"/>
                  <a:t>Handling or passing device during or after use</a:t>
                </a:r>
              </a:p>
            </p:txBody>
          </p:sp>
          <p:sp>
            <p:nvSpPr>
              <p:cNvPr id="2063" name="Text Box 3096"/>
              <p:cNvSpPr txBox="1">
                <a:spLocks noChangeArrowheads="1"/>
              </p:cNvSpPr>
              <p:nvPr/>
            </p:nvSpPr>
            <p:spPr bwMode="auto">
              <a:xfrm>
                <a:off x="1208" y="2952"/>
                <a:ext cx="336" cy="139"/>
              </a:xfrm>
              <a:prstGeom prst="rect">
                <a:avLst/>
              </a:prstGeom>
              <a:noFill/>
              <a:ln w="25400">
                <a:noFill/>
                <a:miter lim="800000"/>
                <a:headEnd/>
                <a:tailEnd/>
              </a:ln>
            </p:spPr>
            <p:txBody>
              <a:bodyPr lIns="0" tIns="0" rIns="0" bIns="0">
                <a:spAutoFit/>
              </a:bodyPr>
              <a:lstStyle/>
              <a:p>
                <a:pPr marL="285750" indent="-285750">
                  <a:spcBef>
                    <a:spcPct val="50000"/>
                  </a:spcBef>
                </a:pPr>
                <a:r>
                  <a:rPr lang="en-US" sz="1600">
                    <a:solidFill>
                      <a:schemeClr val="bg1"/>
                    </a:solidFill>
                  </a:rPr>
                  <a:t>10%</a:t>
                </a:r>
              </a:p>
            </p:txBody>
          </p:sp>
          <p:sp>
            <p:nvSpPr>
              <p:cNvPr id="2064" name="Text Box 3097"/>
              <p:cNvSpPr txBox="1">
                <a:spLocks noChangeArrowheads="1"/>
              </p:cNvSpPr>
              <p:nvPr/>
            </p:nvSpPr>
            <p:spPr bwMode="auto">
              <a:xfrm>
                <a:off x="1584" y="3856"/>
                <a:ext cx="864" cy="181"/>
              </a:xfrm>
              <a:prstGeom prst="rect">
                <a:avLst/>
              </a:prstGeom>
              <a:noFill/>
              <a:ln w="25400">
                <a:noFill/>
                <a:miter lim="800000"/>
                <a:headEnd/>
                <a:tailEnd/>
              </a:ln>
            </p:spPr>
            <p:txBody>
              <a:bodyPr lIns="45720" rIns="45720">
                <a:spAutoFit/>
              </a:bodyPr>
              <a:lstStyle/>
              <a:p>
                <a:pPr>
                  <a:lnSpc>
                    <a:spcPct val="80000"/>
                  </a:lnSpc>
                  <a:spcBef>
                    <a:spcPct val="50000"/>
                  </a:spcBef>
                </a:pPr>
                <a:r>
                  <a:rPr lang="en-US" sz="1600" b="0"/>
                  <a:t>Recapping</a:t>
                </a:r>
              </a:p>
            </p:txBody>
          </p:sp>
          <p:sp>
            <p:nvSpPr>
              <p:cNvPr id="2065" name="Text Box 3098"/>
              <p:cNvSpPr txBox="1">
                <a:spLocks noChangeArrowheads="1"/>
              </p:cNvSpPr>
              <p:nvPr/>
            </p:nvSpPr>
            <p:spPr bwMode="auto">
              <a:xfrm>
                <a:off x="1776" y="2976"/>
                <a:ext cx="336" cy="139"/>
              </a:xfrm>
              <a:prstGeom prst="rect">
                <a:avLst/>
              </a:prstGeom>
              <a:noFill/>
              <a:ln w="25400">
                <a:noFill/>
                <a:miter lim="800000"/>
                <a:headEnd/>
                <a:tailEnd/>
              </a:ln>
            </p:spPr>
            <p:txBody>
              <a:bodyPr lIns="0" tIns="0" rIns="0" bIns="0">
                <a:spAutoFit/>
              </a:bodyPr>
              <a:lstStyle/>
              <a:p>
                <a:pPr marL="285750" indent="-285750">
                  <a:spcBef>
                    <a:spcPct val="50000"/>
                  </a:spcBef>
                </a:pPr>
                <a:r>
                  <a:rPr lang="en-US" sz="1600"/>
                  <a:t>5%</a:t>
                </a:r>
              </a:p>
            </p:txBody>
          </p:sp>
          <p:sp>
            <p:nvSpPr>
              <p:cNvPr id="2066" name="Text Box 3099"/>
              <p:cNvSpPr txBox="1">
                <a:spLocks noChangeArrowheads="1"/>
              </p:cNvSpPr>
              <p:nvPr/>
            </p:nvSpPr>
            <p:spPr bwMode="auto">
              <a:xfrm>
                <a:off x="2208" y="3552"/>
                <a:ext cx="816" cy="181"/>
              </a:xfrm>
              <a:prstGeom prst="rect">
                <a:avLst/>
              </a:prstGeom>
              <a:noFill/>
              <a:ln w="25400">
                <a:noFill/>
                <a:miter lim="800000"/>
                <a:headEnd/>
                <a:tailEnd/>
              </a:ln>
            </p:spPr>
            <p:txBody>
              <a:bodyPr lIns="45720" rIns="45720">
                <a:spAutoFit/>
              </a:bodyPr>
              <a:lstStyle/>
              <a:p>
                <a:pPr>
                  <a:lnSpc>
                    <a:spcPct val="80000"/>
                  </a:lnSpc>
                  <a:spcBef>
                    <a:spcPct val="50000"/>
                  </a:spcBef>
                </a:pPr>
                <a:r>
                  <a:rPr lang="en-US" sz="1600" b="0"/>
                  <a:t>Clean-up</a:t>
                </a:r>
              </a:p>
            </p:txBody>
          </p:sp>
          <p:sp>
            <p:nvSpPr>
              <p:cNvPr id="2067" name="Text Box 3100"/>
              <p:cNvSpPr txBox="1">
                <a:spLocks noChangeArrowheads="1"/>
              </p:cNvSpPr>
              <p:nvPr/>
            </p:nvSpPr>
            <p:spPr bwMode="auto">
              <a:xfrm>
                <a:off x="2392" y="2912"/>
                <a:ext cx="336" cy="139"/>
              </a:xfrm>
              <a:prstGeom prst="rect">
                <a:avLst/>
              </a:prstGeom>
              <a:noFill/>
              <a:ln w="25400">
                <a:noFill/>
                <a:miter lim="800000"/>
                <a:headEnd/>
                <a:tailEnd/>
              </a:ln>
            </p:spPr>
            <p:txBody>
              <a:bodyPr lIns="0" tIns="0" rIns="0" bIns="0">
                <a:spAutoFit/>
              </a:bodyPr>
              <a:lstStyle/>
              <a:p>
                <a:pPr marL="285750" indent="-285750">
                  <a:spcBef>
                    <a:spcPct val="50000"/>
                  </a:spcBef>
                </a:pPr>
                <a:r>
                  <a:rPr lang="en-US" sz="1600">
                    <a:solidFill>
                      <a:schemeClr val="bg1"/>
                    </a:solidFill>
                  </a:rPr>
                  <a:t>11%</a:t>
                </a:r>
              </a:p>
            </p:txBody>
          </p:sp>
          <p:sp>
            <p:nvSpPr>
              <p:cNvPr id="2068" name="Text Box 3101"/>
              <p:cNvSpPr txBox="1">
                <a:spLocks noChangeArrowheads="1"/>
              </p:cNvSpPr>
              <p:nvPr/>
            </p:nvSpPr>
            <p:spPr bwMode="auto">
              <a:xfrm>
                <a:off x="2976" y="3514"/>
                <a:ext cx="816" cy="582"/>
              </a:xfrm>
              <a:prstGeom prst="rect">
                <a:avLst/>
              </a:prstGeom>
              <a:noFill/>
              <a:ln w="25400">
                <a:noFill/>
                <a:miter lim="800000"/>
                <a:headEnd/>
                <a:tailEnd/>
              </a:ln>
            </p:spPr>
            <p:txBody>
              <a:bodyPr lIns="45720" rIns="45720">
                <a:spAutoFit/>
              </a:bodyPr>
              <a:lstStyle/>
              <a:p>
                <a:pPr>
                  <a:lnSpc>
                    <a:spcPct val="85000"/>
                  </a:lnSpc>
                  <a:spcBef>
                    <a:spcPct val="50000"/>
                  </a:spcBef>
                </a:pPr>
                <a:r>
                  <a:rPr lang="en-US" sz="1600" b="0"/>
                  <a:t>Collision w/health care worker or sharp</a:t>
                </a:r>
              </a:p>
            </p:txBody>
          </p:sp>
          <p:sp>
            <p:nvSpPr>
              <p:cNvPr id="2069" name="Text Box 3102"/>
              <p:cNvSpPr txBox="1">
                <a:spLocks noChangeArrowheads="1"/>
              </p:cNvSpPr>
              <p:nvPr/>
            </p:nvSpPr>
            <p:spPr bwMode="auto">
              <a:xfrm>
                <a:off x="2952" y="2783"/>
                <a:ext cx="336" cy="139"/>
              </a:xfrm>
              <a:prstGeom prst="rect">
                <a:avLst/>
              </a:prstGeom>
              <a:noFill/>
              <a:ln w="25400">
                <a:noFill/>
                <a:miter lim="800000"/>
                <a:headEnd/>
                <a:tailEnd/>
              </a:ln>
            </p:spPr>
            <p:txBody>
              <a:bodyPr lIns="0" tIns="0" rIns="0" bIns="0">
                <a:spAutoFit/>
              </a:bodyPr>
              <a:lstStyle/>
              <a:p>
                <a:pPr marL="285750" indent="-285750">
                  <a:spcBef>
                    <a:spcPct val="50000"/>
                  </a:spcBef>
                </a:pPr>
                <a:r>
                  <a:rPr lang="en-US" sz="1600"/>
                  <a:t>8%</a:t>
                </a:r>
              </a:p>
            </p:txBody>
          </p:sp>
          <p:sp>
            <p:nvSpPr>
              <p:cNvPr id="2070" name="Line 3103"/>
              <p:cNvSpPr>
                <a:spLocks noChangeShapeType="1"/>
              </p:cNvSpPr>
              <p:nvPr/>
            </p:nvSpPr>
            <p:spPr bwMode="auto">
              <a:xfrm flipH="1" flipV="1">
                <a:off x="1987" y="3568"/>
                <a:ext cx="29" cy="288"/>
              </a:xfrm>
              <a:prstGeom prst="line">
                <a:avLst/>
              </a:prstGeom>
              <a:noFill/>
              <a:ln w="19050">
                <a:solidFill>
                  <a:schemeClr val="tx1"/>
                </a:solidFill>
                <a:round/>
                <a:headEnd/>
                <a:tailEnd/>
              </a:ln>
            </p:spPr>
            <p:txBody>
              <a:bodyPr lIns="45720" rIns="45720"/>
              <a:lstStyle/>
              <a:p>
                <a:endParaRPr lang="en-US"/>
              </a:p>
            </p:txBody>
          </p:sp>
          <p:sp>
            <p:nvSpPr>
              <p:cNvPr id="2071" name="Line 3104"/>
              <p:cNvSpPr>
                <a:spLocks noChangeShapeType="1"/>
              </p:cNvSpPr>
              <p:nvPr/>
            </p:nvSpPr>
            <p:spPr bwMode="auto">
              <a:xfrm flipH="1" flipV="1">
                <a:off x="3312" y="3232"/>
                <a:ext cx="29" cy="288"/>
              </a:xfrm>
              <a:prstGeom prst="line">
                <a:avLst/>
              </a:prstGeom>
              <a:noFill/>
              <a:ln w="19050">
                <a:solidFill>
                  <a:schemeClr val="tx1"/>
                </a:solidFill>
                <a:round/>
                <a:headEnd/>
                <a:tailEnd/>
              </a:ln>
            </p:spPr>
            <p:txBody>
              <a:bodyPr lIns="45720" rIns="45720"/>
              <a:lstStyle/>
              <a:p>
                <a:endParaRPr lang="en-US"/>
              </a:p>
            </p:txBody>
          </p:sp>
          <p:sp>
            <p:nvSpPr>
              <p:cNvPr id="2072" name="Text Box 3105"/>
              <p:cNvSpPr txBox="1">
                <a:spLocks noChangeArrowheads="1"/>
              </p:cNvSpPr>
              <p:nvPr/>
            </p:nvSpPr>
            <p:spPr bwMode="auto">
              <a:xfrm>
                <a:off x="3208" y="2176"/>
                <a:ext cx="672" cy="451"/>
              </a:xfrm>
              <a:prstGeom prst="rect">
                <a:avLst/>
              </a:prstGeom>
              <a:noFill/>
              <a:ln w="25400">
                <a:noFill/>
                <a:miter lim="800000"/>
                <a:headEnd/>
                <a:tailEnd/>
              </a:ln>
            </p:spPr>
            <p:txBody>
              <a:bodyPr lIns="45720" rIns="45720">
                <a:spAutoFit/>
              </a:bodyPr>
              <a:lstStyle/>
              <a:p>
                <a:pPr>
                  <a:lnSpc>
                    <a:spcPct val="85000"/>
                  </a:lnSpc>
                  <a:spcBef>
                    <a:spcPct val="50000"/>
                  </a:spcBef>
                </a:pPr>
                <a:r>
                  <a:rPr lang="en-US" sz="1600" b="0"/>
                  <a:t>Disposal-related causes</a:t>
                </a:r>
              </a:p>
            </p:txBody>
          </p:sp>
          <p:sp>
            <p:nvSpPr>
              <p:cNvPr id="2073" name="Text Box 3106"/>
              <p:cNvSpPr txBox="1">
                <a:spLocks noChangeArrowheads="1"/>
              </p:cNvSpPr>
              <p:nvPr/>
            </p:nvSpPr>
            <p:spPr bwMode="auto">
              <a:xfrm>
                <a:off x="3024" y="2541"/>
                <a:ext cx="336" cy="139"/>
              </a:xfrm>
              <a:prstGeom prst="rect">
                <a:avLst/>
              </a:prstGeom>
              <a:noFill/>
              <a:ln w="25400">
                <a:noFill/>
                <a:miter lim="800000"/>
                <a:headEnd/>
                <a:tailEnd/>
              </a:ln>
            </p:spPr>
            <p:txBody>
              <a:bodyPr lIns="0" tIns="0" rIns="0" bIns="0">
                <a:spAutoFit/>
              </a:bodyPr>
              <a:lstStyle/>
              <a:p>
                <a:pPr marL="285750" indent="-285750">
                  <a:spcBef>
                    <a:spcPct val="50000"/>
                  </a:spcBef>
                </a:pPr>
                <a:r>
                  <a:rPr lang="en-US" sz="1600"/>
                  <a:t>12%</a:t>
                </a:r>
              </a:p>
            </p:txBody>
          </p:sp>
          <p:sp>
            <p:nvSpPr>
              <p:cNvPr id="2074" name="Text Box 3107"/>
              <p:cNvSpPr txBox="1">
                <a:spLocks noChangeArrowheads="1"/>
              </p:cNvSpPr>
              <p:nvPr/>
            </p:nvSpPr>
            <p:spPr bwMode="auto">
              <a:xfrm>
                <a:off x="2328" y="1936"/>
                <a:ext cx="864" cy="451"/>
              </a:xfrm>
              <a:prstGeom prst="rect">
                <a:avLst/>
              </a:prstGeom>
              <a:noFill/>
              <a:ln w="25400">
                <a:noFill/>
                <a:miter lim="800000"/>
                <a:headEnd/>
                <a:tailEnd/>
              </a:ln>
            </p:spPr>
            <p:txBody>
              <a:bodyPr lIns="45720" rIns="45720">
                <a:spAutoFit/>
              </a:bodyPr>
              <a:lstStyle/>
              <a:p>
                <a:pPr>
                  <a:lnSpc>
                    <a:spcPct val="85000"/>
                  </a:lnSpc>
                  <a:spcBef>
                    <a:spcPct val="50000"/>
                  </a:spcBef>
                </a:pPr>
                <a:r>
                  <a:rPr lang="en-US" sz="1600" b="0"/>
                  <a:t>Improperly disposed sharp</a:t>
                </a:r>
              </a:p>
            </p:txBody>
          </p:sp>
          <p:sp>
            <p:nvSpPr>
              <p:cNvPr id="2075" name="Text Box 3108"/>
              <p:cNvSpPr txBox="1">
                <a:spLocks noChangeArrowheads="1"/>
              </p:cNvSpPr>
              <p:nvPr/>
            </p:nvSpPr>
            <p:spPr bwMode="auto">
              <a:xfrm>
                <a:off x="2448" y="2373"/>
                <a:ext cx="336" cy="139"/>
              </a:xfrm>
              <a:prstGeom prst="rect">
                <a:avLst/>
              </a:prstGeom>
              <a:noFill/>
              <a:ln w="25400">
                <a:noFill/>
                <a:miter lim="800000"/>
                <a:headEnd/>
                <a:tailEnd/>
              </a:ln>
            </p:spPr>
            <p:txBody>
              <a:bodyPr lIns="0" tIns="0" rIns="0" bIns="0">
                <a:spAutoFit/>
              </a:bodyPr>
              <a:lstStyle/>
              <a:p>
                <a:pPr marL="285750" indent="-285750">
                  <a:spcBef>
                    <a:spcPct val="50000"/>
                  </a:spcBef>
                </a:pPr>
                <a:r>
                  <a:rPr lang="en-US" sz="1600">
                    <a:solidFill>
                      <a:schemeClr val="bg1"/>
                    </a:solidFill>
                  </a:rPr>
                  <a:t>10%</a:t>
                </a:r>
              </a:p>
            </p:txBody>
          </p:sp>
          <p:sp>
            <p:nvSpPr>
              <p:cNvPr id="2076" name="Text Box 3109"/>
              <p:cNvSpPr txBox="1">
                <a:spLocks noChangeArrowheads="1"/>
              </p:cNvSpPr>
              <p:nvPr/>
            </p:nvSpPr>
            <p:spPr bwMode="auto">
              <a:xfrm>
                <a:off x="1200" y="1760"/>
                <a:ext cx="1248" cy="320"/>
              </a:xfrm>
              <a:prstGeom prst="rect">
                <a:avLst/>
              </a:prstGeom>
              <a:noFill/>
              <a:ln w="25400">
                <a:noFill/>
                <a:miter lim="800000"/>
                <a:headEnd/>
                <a:tailEnd/>
              </a:ln>
            </p:spPr>
            <p:txBody>
              <a:bodyPr lIns="45720" rIns="45720">
                <a:spAutoFit/>
              </a:bodyPr>
              <a:lstStyle/>
              <a:p>
                <a:pPr>
                  <a:lnSpc>
                    <a:spcPct val="85000"/>
                  </a:lnSpc>
                  <a:spcBef>
                    <a:spcPct val="50000"/>
                  </a:spcBef>
                </a:pPr>
                <a:r>
                  <a:rPr lang="en-US" sz="1600" b="0"/>
                  <a:t>Handling/transferring specimens</a:t>
                </a:r>
              </a:p>
            </p:txBody>
          </p:sp>
          <p:sp>
            <p:nvSpPr>
              <p:cNvPr id="2077" name="Text Box 3110"/>
              <p:cNvSpPr txBox="1">
                <a:spLocks noChangeArrowheads="1"/>
              </p:cNvSpPr>
              <p:nvPr/>
            </p:nvSpPr>
            <p:spPr bwMode="auto">
              <a:xfrm>
                <a:off x="1880" y="2333"/>
                <a:ext cx="336" cy="139"/>
              </a:xfrm>
              <a:prstGeom prst="rect">
                <a:avLst/>
              </a:prstGeom>
              <a:noFill/>
              <a:ln w="25400">
                <a:noFill/>
                <a:miter lim="800000"/>
                <a:headEnd/>
                <a:tailEnd/>
              </a:ln>
            </p:spPr>
            <p:txBody>
              <a:bodyPr lIns="0" tIns="0" rIns="0" bIns="0">
                <a:spAutoFit/>
              </a:bodyPr>
              <a:lstStyle/>
              <a:p>
                <a:pPr marL="285750" indent="-285750">
                  <a:spcBef>
                    <a:spcPct val="50000"/>
                  </a:spcBef>
                </a:pPr>
                <a:r>
                  <a:rPr lang="en-US" sz="1600"/>
                  <a:t>5%</a:t>
                </a:r>
              </a:p>
            </p:txBody>
          </p:sp>
          <p:sp>
            <p:nvSpPr>
              <p:cNvPr id="2078" name="Text Box 3111"/>
              <p:cNvSpPr txBox="1">
                <a:spLocks noChangeArrowheads="1"/>
              </p:cNvSpPr>
              <p:nvPr/>
            </p:nvSpPr>
            <p:spPr bwMode="auto">
              <a:xfrm>
                <a:off x="1152" y="2128"/>
                <a:ext cx="816" cy="189"/>
              </a:xfrm>
              <a:prstGeom prst="rect">
                <a:avLst/>
              </a:prstGeom>
              <a:noFill/>
              <a:ln w="25400">
                <a:noFill/>
                <a:miter lim="800000"/>
                <a:headEnd/>
                <a:tailEnd/>
              </a:ln>
            </p:spPr>
            <p:txBody>
              <a:bodyPr lIns="45720" rIns="45720">
                <a:spAutoFit/>
              </a:bodyPr>
              <a:lstStyle/>
              <a:p>
                <a:pPr>
                  <a:lnSpc>
                    <a:spcPct val="85000"/>
                  </a:lnSpc>
                  <a:spcBef>
                    <a:spcPct val="50000"/>
                  </a:spcBef>
                </a:pPr>
                <a:r>
                  <a:rPr lang="en-US" sz="1600" b="0"/>
                  <a:t>Other</a:t>
                </a:r>
              </a:p>
            </p:txBody>
          </p:sp>
          <p:sp>
            <p:nvSpPr>
              <p:cNvPr id="2079" name="Text Box 3112"/>
              <p:cNvSpPr txBox="1">
                <a:spLocks noChangeArrowheads="1"/>
              </p:cNvSpPr>
              <p:nvPr/>
            </p:nvSpPr>
            <p:spPr bwMode="auto">
              <a:xfrm>
                <a:off x="1552" y="2325"/>
                <a:ext cx="336" cy="139"/>
              </a:xfrm>
              <a:prstGeom prst="rect">
                <a:avLst/>
              </a:prstGeom>
              <a:noFill/>
              <a:ln w="25400">
                <a:noFill/>
                <a:miter lim="800000"/>
                <a:headEnd/>
                <a:tailEnd/>
              </a:ln>
            </p:spPr>
            <p:txBody>
              <a:bodyPr lIns="0" tIns="0" rIns="0" bIns="0">
                <a:spAutoFit/>
              </a:bodyPr>
              <a:lstStyle/>
              <a:p>
                <a:pPr marL="285750" indent="-285750">
                  <a:spcBef>
                    <a:spcPct val="50000"/>
                  </a:spcBef>
                </a:pPr>
                <a:r>
                  <a:rPr lang="en-US" sz="1600"/>
                  <a:t>4%</a:t>
                </a:r>
              </a:p>
            </p:txBody>
          </p:sp>
          <p:sp>
            <p:nvSpPr>
              <p:cNvPr id="2080" name="Line 3113"/>
              <p:cNvSpPr>
                <a:spLocks noChangeShapeType="1"/>
              </p:cNvSpPr>
              <p:nvPr/>
            </p:nvSpPr>
            <p:spPr bwMode="auto">
              <a:xfrm flipH="1" flipV="1">
                <a:off x="2016" y="2064"/>
                <a:ext cx="48" cy="240"/>
              </a:xfrm>
              <a:prstGeom prst="line">
                <a:avLst/>
              </a:prstGeom>
              <a:noFill/>
              <a:ln w="19050">
                <a:solidFill>
                  <a:schemeClr val="tx1"/>
                </a:solidFill>
                <a:round/>
                <a:headEnd/>
                <a:tailEnd/>
              </a:ln>
            </p:spPr>
            <p:txBody>
              <a:bodyPr lIns="45720" rIns="45720"/>
              <a:lstStyle/>
              <a:p>
                <a:endParaRPr lang="en-US"/>
              </a:p>
            </p:txBody>
          </p:sp>
        </p:grpSp>
        <p:sp>
          <p:nvSpPr>
            <p:cNvPr id="2056" name="Text Box 3116"/>
            <p:cNvSpPr txBox="1">
              <a:spLocks noChangeArrowheads="1"/>
            </p:cNvSpPr>
            <p:nvPr/>
          </p:nvSpPr>
          <p:spPr bwMode="auto">
            <a:xfrm>
              <a:off x="96" y="4006"/>
              <a:ext cx="624" cy="266"/>
            </a:xfrm>
            <a:prstGeom prst="rect">
              <a:avLst/>
            </a:prstGeom>
            <a:noFill/>
            <a:ln w="25400">
              <a:noFill/>
              <a:miter lim="800000"/>
              <a:headEnd/>
              <a:tailEnd/>
            </a:ln>
          </p:spPr>
          <p:txBody>
            <a:bodyPr lIns="45720" rIns="45720">
              <a:spAutoFit/>
            </a:bodyPr>
            <a:lstStyle/>
            <a:p>
              <a:pPr algn="l">
                <a:spcBef>
                  <a:spcPct val="50000"/>
                </a:spcBef>
              </a:pPr>
              <a:r>
                <a:rPr lang="en-US" sz="1200"/>
                <a:t>Source: CDC [1999]</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1026"/>
          <p:cNvSpPr>
            <a:spLocks noGrp="1" noChangeArrowheads="1"/>
          </p:cNvSpPr>
          <p:nvPr>
            <p:ph type="title"/>
          </p:nvPr>
        </p:nvSpPr>
        <p:spPr/>
        <p:txBody>
          <a:bodyPr/>
          <a:lstStyle/>
          <a:p>
            <a:pPr eaLnBrk="1" hangingPunct="1">
              <a:defRPr/>
            </a:pPr>
            <a:r>
              <a:rPr lang="en-US" smtClean="0"/>
              <a:t>Health Care Workers and BBPs</a:t>
            </a:r>
          </a:p>
        </p:txBody>
      </p:sp>
      <p:sp>
        <p:nvSpPr>
          <p:cNvPr id="27651" name="Rectangle 1027"/>
          <p:cNvSpPr>
            <a:spLocks noGrp="1" noChangeArrowheads="1"/>
          </p:cNvSpPr>
          <p:nvPr>
            <p:ph type="body" idx="1"/>
          </p:nvPr>
        </p:nvSpPr>
        <p:spPr bwMode="auto">
          <a:xfrm>
            <a:off x="5867400" y="3886200"/>
            <a:ext cx="3962400" cy="1905000"/>
          </a:xfrm>
          <a:noFill/>
          <a:ln>
            <a:miter lim="800000"/>
            <a:headEnd/>
            <a:tailEnd/>
          </a:ln>
        </p:spPr>
        <p:txBody>
          <a:bodyPr vert="horz" wrap="square" lIns="91440" tIns="45720" rIns="91440" bIns="45720" numCol="1" anchor="t" anchorCtr="0" compatLnSpc="1">
            <a:prstTxWarp prst="textNoShape">
              <a:avLst/>
            </a:prstTxWarp>
          </a:bodyPr>
          <a:lstStyle/>
          <a:p>
            <a:pPr marL="279400" indent="-279400">
              <a:lnSpc>
                <a:spcPct val="95000"/>
              </a:lnSpc>
              <a:spcBef>
                <a:spcPct val="0"/>
              </a:spcBef>
              <a:spcAft>
                <a:spcPct val="35000"/>
              </a:spcAft>
            </a:pPr>
            <a:r>
              <a:rPr lang="en-US" sz="2800" smtClean="0">
                <a:solidFill>
                  <a:srgbClr val="000000"/>
                </a:solidFill>
              </a:rPr>
              <a:t>HBV:  </a:t>
            </a:r>
            <a:r>
              <a:rPr lang="en-US" sz="2800" smtClean="0">
                <a:sym typeface="Symbol" pitchFamily="18" charset="2"/>
              </a:rPr>
              <a:t>6%-30</a:t>
            </a:r>
            <a:r>
              <a:rPr lang="en-US" sz="2800" smtClean="0">
                <a:solidFill>
                  <a:srgbClr val="000000"/>
                </a:solidFill>
              </a:rPr>
              <a:t>% </a:t>
            </a:r>
          </a:p>
          <a:p>
            <a:pPr marL="279400" indent="-279400">
              <a:lnSpc>
                <a:spcPct val="85000"/>
              </a:lnSpc>
              <a:spcBef>
                <a:spcPct val="0"/>
              </a:spcBef>
              <a:spcAft>
                <a:spcPct val="35000"/>
              </a:spcAft>
            </a:pPr>
            <a:r>
              <a:rPr lang="en-US" sz="2800" smtClean="0">
                <a:solidFill>
                  <a:srgbClr val="000000"/>
                </a:solidFill>
              </a:rPr>
              <a:t>HCV:  1.8%</a:t>
            </a:r>
            <a:br>
              <a:rPr lang="en-US" sz="2800" smtClean="0">
                <a:solidFill>
                  <a:srgbClr val="000000"/>
                </a:solidFill>
              </a:rPr>
            </a:br>
            <a:r>
              <a:rPr lang="en-US" sz="2800" smtClean="0">
                <a:solidFill>
                  <a:srgbClr val="000000"/>
                </a:solidFill>
              </a:rPr>
              <a:t> </a:t>
            </a:r>
            <a:r>
              <a:rPr lang="en-US" sz="2400" smtClean="0">
                <a:solidFill>
                  <a:srgbClr val="000000"/>
                </a:solidFill>
              </a:rPr>
              <a:t>(range 0%-7%)</a:t>
            </a:r>
            <a:endParaRPr lang="en-US" sz="2800" smtClean="0">
              <a:solidFill>
                <a:srgbClr val="000000"/>
              </a:solidFill>
            </a:endParaRPr>
          </a:p>
          <a:p>
            <a:pPr marL="279400" indent="-279400">
              <a:lnSpc>
                <a:spcPct val="95000"/>
              </a:lnSpc>
              <a:spcBef>
                <a:spcPct val="0"/>
              </a:spcBef>
              <a:spcAft>
                <a:spcPct val="25000"/>
              </a:spcAft>
            </a:pPr>
            <a:r>
              <a:rPr lang="en-US" sz="2800" smtClean="0">
                <a:solidFill>
                  <a:srgbClr val="000000"/>
                </a:solidFill>
              </a:rPr>
              <a:t>HIV:    </a:t>
            </a:r>
            <a:r>
              <a:rPr lang="en-US" sz="2800" smtClean="0">
                <a:sym typeface="Symbol" pitchFamily="18" charset="2"/>
              </a:rPr>
              <a:t>0.3%</a:t>
            </a:r>
          </a:p>
        </p:txBody>
      </p:sp>
      <p:sp>
        <p:nvSpPr>
          <p:cNvPr id="27652" name="Rectangle 1028"/>
          <p:cNvSpPr>
            <a:spLocks noChangeArrowheads="1"/>
          </p:cNvSpPr>
          <p:nvPr/>
        </p:nvSpPr>
        <p:spPr bwMode="auto">
          <a:xfrm>
            <a:off x="1066800" y="1219200"/>
            <a:ext cx="8153400" cy="533400"/>
          </a:xfrm>
          <a:prstGeom prst="rect">
            <a:avLst/>
          </a:prstGeom>
          <a:noFill/>
          <a:ln w="9525">
            <a:noFill/>
            <a:miter lim="800000"/>
            <a:headEnd/>
            <a:tailEnd/>
          </a:ln>
        </p:spPr>
        <p:txBody>
          <a:bodyPr/>
          <a:lstStyle/>
          <a:p>
            <a:pPr marL="342900" indent="-342900" eaLnBrk="1" hangingPunct="1">
              <a:spcBef>
                <a:spcPct val="20000"/>
              </a:spcBef>
              <a:spcAft>
                <a:spcPct val="40000"/>
              </a:spcAft>
            </a:pPr>
            <a:r>
              <a:rPr lang="en-US" sz="3200">
                <a:solidFill>
                  <a:srgbClr val="CC0000"/>
                </a:solidFill>
              </a:rPr>
              <a:t>Occupational Transmission</a:t>
            </a:r>
          </a:p>
        </p:txBody>
      </p:sp>
      <p:sp>
        <p:nvSpPr>
          <p:cNvPr id="27653" name="Rectangle 1030"/>
          <p:cNvSpPr>
            <a:spLocks noChangeArrowheads="1"/>
          </p:cNvSpPr>
          <p:nvPr/>
        </p:nvSpPr>
        <p:spPr bwMode="auto">
          <a:xfrm>
            <a:off x="5638800" y="2362200"/>
            <a:ext cx="4267200" cy="1371600"/>
          </a:xfrm>
          <a:prstGeom prst="rect">
            <a:avLst/>
          </a:prstGeom>
          <a:noFill/>
          <a:ln w="9525">
            <a:noFill/>
            <a:miter lim="800000"/>
            <a:headEnd/>
            <a:tailEnd/>
          </a:ln>
        </p:spPr>
        <p:txBody>
          <a:bodyPr/>
          <a:lstStyle/>
          <a:p>
            <a:pPr algn="l" eaLnBrk="1" hangingPunct="1">
              <a:spcBef>
                <a:spcPct val="0"/>
              </a:spcBef>
            </a:pPr>
            <a:r>
              <a:rPr lang="en-US" sz="2800" b="0"/>
              <a:t>Risk of infection following needlestick/cut from a positive (infected) source:</a:t>
            </a:r>
          </a:p>
        </p:txBody>
      </p:sp>
      <p:pic>
        <p:nvPicPr>
          <p:cNvPr id="27654" name="Picture 1033" descr="needle2"/>
          <p:cNvPicPr>
            <a:picLocks noChangeAspect="1" noChangeArrowheads="1"/>
          </p:cNvPicPr>
          <p:nvPr/>
        </p:nvPicPr>
        <p:blipFill>
          <a:blip r:embed="rId3" cstate="print"/>
          <a:srcRect l="3555" t="5678" r="3911" b="5162"/>
          <a:stretch>
            <a:fillRect/>
          </a:stretch>
        </p:blipFill>
        <p:spPr bwMode="auto">
          <a:xfrm>
            <a:off x="461963" y="2524125"/>
            <a:ext cx="4724400" cy="31369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bwMode="auto">
          <a:xfrm>
            <a:off x="4648200" y="2162175"/>
            <a:ext cx="5257800" cy="3476625"/>
          </a:xfrm>
          <a:noFill/>
          <a:ln>
            <a:miter lim="800000"/>
            <a:headEnd/>
            <a:tailEnd/>
          </a:ln>
        </p:spPr>
        <p:txBody>
          <a:bodyPr vert="horz" wrap="square" lIns="92075" tIns="46038" rIns="92075" bIns="46038" numCol="1" anchor="t" anchorCtr="0" compatLnSpc="1">
            <a:prstTxWarp prst="textNoShape">
              <a:avLst/>
            </a:prstTxWarp>
          </a:bodyPr>
          <a:lstStyle/>
          <a:p>
            <a:pPr marL="284163" indent="-284163" eaLnBrk="1" hangingPunct="1">
              <a:lnSpc>
                <a:spcPct val="90000"/>
              </a:lnSpc>
            </a:pPr>
            <a:r>
              <a:rPr lang="en-US" sz="2600" smtClean="0"/>
              <a:t>Exposure determination</a:t>
            </a:r>
          </a:p>
          <a:p>
            <a:pPr marL="284163" indent="-284163" eaLnBrk="1" hangingPunct="1">
              <a:lnSpc>
                <a:spcPct val="90000"/>
              </a:lnSpc>
            </a:pPr>
            <a:r>
              <a:rPr lang="en-US" sz="2600" smtClean="0"/>
              <a:t>Exposure controls</a:t>
            </a:r>
          </a:p>
          <a:p>
            <a:pPr marL="284163" indent="-284163" eaLnBrk="1" hangingPunct="1">
              <a:lnSpc>
                <a:spcPct val="90000"/>
              </a:lnSpc>
            </a:pPr>
            <a:r>
              <a:rPr lang="en-US" sz="2600" smtClean="0"/>
              <a:t>Training and Hazard Communication</a:t>
            </a:r>
          </a:p>
          <a:p>
            <a:pPr marL="284163" indent="-284163" eaLnBrk="1" hangingPunct="1">
              <a:lnSpc>
                <a:spcPct val="90000"/>
              </a:lnSpc>
            </a:pPr>
            <a:r>
              <a:rPr lang="en-US" sz="2600" smtClean="0"/>
              <a:t>Hepatitis B Vaccine</a:t>
            </a:r>
          </a:p>
          <a:p>
            <a:pPr marL="284163" indent="-284163" eaLnBrk="1" hangingPunct="1">
              <a:lnSpc>
                <a:spcPct val="90000"/>
              </a:lnSpc>
            </a:pPr>
            <a:r>
              <a:rPr lang="en-US" sz="2600" smtClean="0"/>
              <a:t>Post exposure evaluation &amp; follow-up</a:t>
            </a:r>
          </a:p>
          <a:p>
            <a:pPr marL="284163" indent="-284163" eaLnBrk="1" hangingPunct="1">
              <a:lnSpc>
                <a:spcPct val="90000"/>
              </a:lnSpc>
            </a:pPr>
            <a:r>
              <a:rPr lang="en-US" sz="2600" smtClean="0"/>
              <a:t>Recordkeeping</a:t>
            </a:r>
          </a:p>
        </p:txBody>
      </p:sp>
      <p:sp>
        <p:nvSpPr>
          <p:cNvPr id="405507" name="Rectangle 3"/>
          <p:cNvSpPr>
            <a:spLocks noGrp="1" noChangeArrowheads="1"/>
          </p:cNvSpPr>
          <p:nvPr>
            <p:ph type="title"/>
          </p:nvPr>
        </p:nvSpPr>
        <p:spPr/>
        <p:txBody>
          <a:bodyPr/>
          <a:lstStyle/>
          <a:p>
            <a:pPr eaLnBrk="1" hangingPunct="1">
              <a:defRPr/>
            </a:pPr>
            <a:r>
              <a:rPr lang="en-US" smtClean="0"/>
              <a:t>Exposure Control Manual</a:t>
            </a:r>
          </a:p>
        </p:txBody>
      </p:sp>
      <p:grpSp>
        <p:nvGrpSpPr>
          <p:cNvPr id="28676" name="Group 4"/>
          <p:cNvGrpSpPr>
            <a:grpSpLocks/>
          </p:cNvGrpSpPr>
          <p:nvPr/>
        </p:nvGrpSpPr>
        <p:grpSpPr bwMode="auto">
          <a:xfrm>
            <a:off x="685800" y="2438400"/>
            <a:ext cx="3116263" cy="3638550"/>
            <a:chOff x="4368" y="1824"/>
            <a:chExt cx="1963" cy="2292"/>
          </a:xfrm>
        </p:grpSpPr>
        <p:pic>
          <p:nvPicPr>
            <p:cNvPr id="28679" name="Picture 5" descr="BS00263_"/>
            <p:cNvPicPr>
              <a:picLocks noChangeAspect="1" noChangeArrowheads="1"/>
            </p:cNvPicPr>
            <p:nvPr/>
          </p:nvPicPr>
          <p:blipFill>
            <a:blip r:embed="rId3" cstate="print"/>
            <a:srcRect/>
            <a:stretch>
              <a:fillRect/>
            </a:stretch>
          </p:blipFill>
          <p:spPr bwMode="auto">
            <a:xfrm>
              <a:off x="4368" y="1824"/>
              <a:ext cx="1963" cy="2292"/>
            </a:xfrm>
            <a:prstGeom prst="rect">
              <a:avLst/>
            </a:prstGeom>
            <a:noFill/>
            <a:ln w="9525">
              <a:noFill/>
              <a:miter lim="800000"/>
              <a:headEnd/>
              <a:tailEnd/>
            </a:ln>
          </p:spPr>
        </p:pic>
        <p:sp>
          <p:nvSpPr>
            <p:cNvPr id="28680" name="Rectangle 6"/>
            <p:cNvSpPr>
              <a:spLocks noChangeArrowheads="1"/>
            </p:cNvSpPr>
            <p:nvPr/>
          </p:nvSpPr>
          <p:spPr bwMode="auto">
            <a:xfrm rot="-434509">
              <a:off x="4752" y="2757"/>
              <a:ext cx="895" cy="795"/>
            </a:xfrm>
            <a:prstGeom prst="rect">
              <a:avLst/>
            </a:prstGeom>
            <a:noFill/>
            <a:ln w="9525">
              <a:noFill/>
              <a:miter lim="800000"/>
              <a:headEnd/>
              <a:tailEnd/>
            </a:ln>
          </p:spPr>
          <p:txBody>
            <a:bodyPr wrap="none" lIns="92075" tIns="46038" rIns="92075" bIns="46038">
              <a:spAutoFit/>
            </a:bodyPr>
            <a:lstStyle/>
            <a:p>
              <a:pPr marL="285750" indent="-285750">
                <a:spcBef>
                  <a:spcPct val="0"/>
                </a:spcBef>
                <a:spcAft>
                  <a:spcPct val="25000"/>
                </a:spcAft>
              </a:pPr>
              <a:r>
                <a:rPr lang="en-US" sz="2400">
                  <a:solidFill>
                    <a:srgbClr val="000000"/>
                  </a:solidFill>
                  <a:latin typeface="Liffey Script SF" charset="0"/>
                </a:rPr>
                <a:t>Exposure</a:t>
              </a:r>
            </a:p>
            <a:p>
              <a:pPr marL="285750" indent="-285750">
                <a:spcBef>
                  <a:spcPct val="0"/>
                </a:spcBef>
                <a:spcAft>
                  <a:spcPct val="25000"/>
                </a:spcAft>
              </a:pPr>
              <a:r>
                <a:rPr lang="en-US" sz="2400">
                  <a:solidFill>
                    <a:srgbClr val="000000"/>
                  </a:solidFill>
                  <a:latin typeface="Liffey Script SF" charset="0"/>
                </a:rPr>
                <a:t>Control </a:t>
              </a:r>
            </a:p>
            <a:p>
              <a:pPr marL="285750" indent="-285750">
                <a:spcBef>
                  <a:spcPct val="0"/>
                </a:spcBef>
                <a:spcAft>
                  <a:spcPct val="25000"/>
                </a:spcAft>
              </a:pPr>
              <a:r>
                <a:rPr lang="en-US" sz="2400">
                  <a:solidFill>
                    <a:srgbClr val="000000"/>
                  </a:solidFill>
                  <a:latin typeface="Liffey Script SF" charset="0"/>
                </a:rPr>
                <a:t>Plan</a:t>
              </a:r>
            </a:p>
          </p:txBody>
        </p:sp>
      </p:grpSp>
      <p:sp>
        <p:nvSpPr>
          <p:cNvPr id="28677" name="Rectangle 8"/>
          <p:cNvSpPr>
            <a:spLocks noChangeArrowheads="1"/>
          </p:cNvSpPr>
          <p:nvPr/>
        </p:nvSpPr>
        <p:spPr bwMode="auto">
          <a:xfrm>
            <a:off x="3543300" y="5791200"/>
            <a:ext cx="6362700" cy="457200"/>
          </a:xfrm>
          <a:prstGeom prst="rect">
            <a:avLst/>
          </a:prstGeom>
          <a:noFill/>
          <a:ln w="9525">
            <a:noFill/>
            <a:miter lim="800000"/>
            <a:headEnd/>
            <a:tailEnd/>
          </a:ln>
        </p:spPr>
        <p:txBody>
          <a:bodyPr lIns="92075" tIns="46038" rIns="92075" bIns="46038"/>
          <a:lstStyle/>
          <a:p>
            <a:pPr marL="284163" indent="-284163" algn="l" eaLnBrk="1" hangingPunct="1">
              <a:lnSpc>
                <a:spcPct val="95000"/>
              </a:lnSpc>
              <a:spcBef>
                <a:spcPct val="0"/>
              </a:spcBef>
              <a:spcAft>
                <a:spcPct val="15000"/>
              </a:spcAft>
            </a:pPr>
            <a:r>
              <a:rPr lang="en-US" sz="2400" b="0"/>
              <a:t>Ask your Supervisor/PI where copy is located</a:t>
            </a:r>
          </a:p>
        </p:txBody>
      </p:sp>
      <p:sp>
        <p:nvSpPr>
          <p:cNvPr id="405513" name="Text Box 9"/>
          <p:cNvSpPr txBox="1">
            <a:spLocks noChangeArrowheads="1"/>
          </p:cNvSpPr>
          <p:nvPr/>
        </p:nvSpPr>
        <p:spPr bwMode="auto">
          <a:xfrm>
            <a:off x="457200" y="1317625"/>
            <a:ext cx="93726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To eliminate/minimize your risk of exposure</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bwMode="auto">
          <a:xfrm>
            <a:off x="762000" y="2209800"/>
            <a:ext cx="8763000" cy="4114800"/>
          </a:xfrm>
          <a:noFill/>
          <a:ln>
            <a:miter lim="800000"/>
            <a:headEnd/>
            <a:tailEnd/>
          </a:ln>
        </p:spPr>
        <p:txBody>
          <a:bodyPr vert="horz" wrap="square" lIns="92075" tIns="46038" rIns="92075" bIns="46038" numCol="1" anchor="t" anchorCtr="0" compatLnSpc="1">
            <a:prstTxWarp prst="textNoShape">
              <a:avLst/>
            </a:prstTxWarp>
          </a:bodyPr>
          <a:lstStyle/>
          <a:p>
            <a:pPr eaLnBrk="1" hangingPunct="1">
              <a:lnSpc>
                <a:spcPct val="80000"/>
              </a:lnSpc>
              <a:spcBef>
                <a:spcPct val="0"/>
              </a:spcBef>
              <a:spcAft>
                <a:spcPct val="45000"/>
              </a:spcAft>
              <a:buFontTx/>
              <a:buNone/>
            </a:pPr>
            <a:r>
              <a:rPr lang="en-US" sz="2400" smtClean="0"/>
              <a:t>In which job classifications here are ...</a:t>
            </a:r>
          </a:p>
          <a:p>
            <a:pPr lvl="1" eaLnBrk="1" hangingPunct="1">
              <a:lnSpc>
                <a:spcPct val="95000"/>
              </a:lnSpc>
              <a:spcBef>
                <a:spcPct val="0"/>
              </a:spcBef>
              <a:spcAft>
                <a:spcPct val="50000"/>
              </a:spcAft>
              <a:buClr>
                <a:schemeClr val="tx1"/>
              </a:buClr>
              <a:buFontTx/>
              <a:buChar char="•"/>
            </a:pPr>
            <a:r>
              <a:rPr lang="en-US" sz="2400" u="sng" smtClean="0"/>
              <a:t>All</a:t>
            </a:r>
            <a:r>
              <a:rPr lang="en-US" sz="2400" smtClean="0"/>
              <a:t> employees occupationally exposed?</a:t>
            </a:r>
          </a:p>
          <a:p>
            <a:pPr lvl="1" eaLnBrk="1" hangingPunct="1">
              <a:lnSpc>
                <a:spcPct val="95000"/>
              </a:lnSpc>
              <a:spcBef>
                <a:spcPct val="0"/>
              </a:spcBef>
              <a:spcAft>
                <a:spcPct val="30000"/>
              </a:spcAft>
              <a:buClr>
                <a:schemeClr val="tx1"/>
              </a:buClr>
              <a:buFontTx/>
              <a:buChar char="•"/>
            </a:pPr>
            <a:r>
              <a:rPr lang="en-US" sz="2400" u="sng" smtClean="0"/>
              <a:t>Some</a:t>
            </a:r>
            <a:r>
              <a:rPr lang="en-US" sz="2400" smtClean="0"/>
              <a:t> employees occupationally exposed?</a:t>
            </a:r>
          </a:p>
          <a:p>
            <a:pPr marL="1252538" lvl="2" indent="-338138" eaLnBrk="1" hangingPunct="1">
              <a:lnSpc>
                <a:spcPct val="95000"/>
              </a:lnSpc>
              <a:spcBef>
                <a:spcPct val="0"/>
              </a:spcBef>
              <a:spcAft>
                <a:spcPct val="45000"/>
              </a:spcAft>
              <a:buClr>
                <a:schemeClr val="tx1"/>
              </a:buClr>
              <a:buFont typeface="Symbol" pitchFamily="18" charset="2"/>
              <a:buChar char="-"/>
            </a:pPr>
            <a:r>
              <a:rPr lang="en-US" smtClean="0"/>
              <a:t>What are the tasks with exposure?</a:t>
            </a:r>
          </a:p>
          <a:p>
            <a:pPr eaLnBrk="1" hangingPunct="1">
              <a:lnSpc>
                <a:spcPct val="95000"/>
              </a:lnSpc>
              <a:spcBef>
                <a:spcPct val="0"/>
              </a:spcBef>
              <a:spcAft>
                <a:spcPct val="45000"/>
              </a:spcAft>
              <a:buClr>
                <a:schemeClr val="tx1"/>
              </a:buClr>
              <a:buFont typeface="Symbol" pitchFamily="18" charset="2"/>
              <a:buNone/>
            </a:pPr>
            <a:endParaRPr lang="en-US" sz="2800" smtClean="0"/>
          </a:p>
          <a:p>
            <a:pPr eaLnBrk="1" hangingPunct="1">
              <a:lnSpc>
                <a:spcPct val="95000"/>
              </a:lnSpc>
              <a:spcBef>
                <a:spcPct val="0"/>
              </a:spcBef>
              <a:spcAft>
                <a:spcPct val="45000"/>
              </a:spcAft>
              <a:buClr>
                <a:schemeClr val="tx1"/>
              </a:buClr>
              <a:buFont typeface="Symbol" pitchFamily="18" charset="2"/>
              <a:buNone/>
            </a:pPr>
            <a:r>
              <a:rPr lang="en-US" sz="2800" smtClean="0"/>
              <a:t>See Appendix B in the Exposure Control Manual</a:t>
            </a:r>
          </a:p>
          <a:p>
            <a:pPr lvl="1" eaLnBrk="1" hangingPunct="1">
              <a:lnSpc>
                <a:spcPct val="95000"/>
              </a:lnSpc>
              <a:spcBef>
                <a:spcPct val="0"/>
              </a:spcBef>
              <a:spcAft>
                <a:spcPct val="45000"/>
              </a:spcAft>
              <a:buClr>
                <a:schemeClr val="tx1"/>
              </a:buClr>
              <a:buFont typeface="Symbol" pitchFamily="18" charset="2"/>
              <a:buNone/>
            </a:pPr>
            <a:r>
              <a:rPr lang="en-US" sz="1600" b="1" smtClean="0">
                <a:cs typeface="Arial" pitchFamily="34" charset="0"/>
              </a:rPr>
              <a:t>*</a:t>
            </a:r>
            <a:r>
              <a:rPr lang="en-US" sz="2000" i="1" smtClean="0"/>
              <a:t>Determine exposure without considering the </a:t>
            </a:r>
            <a:br>
              <a:rPr lang="en-US" sz="2000" i="1" smtClean="0"/>
            </a:br>
            <a:r>
              <a:rPr lang="en-US" sz="2000" i="1" smtClean="0"/>
              <a:t>use of  PPE.</a:t>
            </a:r>
          </a:p>
        </p:txBody>
      </p:sp>
      <p:sp>
        <p:nvSpPr>
          <p:cNvPr id="36930" name="Rectangle 66"/>
          <p:cNvSpPr>
            <a:spLocks noGrp="1" noChangeArrowheads="1"/>
          </p:cNvSpPr>
          <p:nvPr>
            <p:ph type="title"/>
          </p:nvPr>
        </p:nvSpPr>
        <p:spPr/>
        <p:txBody>
          <a:bodyPr lIns="45720" tIns="45720" rIns="45720" bIns="45720" anchorCtr="0"/>
          <a:lstStyle/>
          <a:p>
            <a:pPr eaLnBrk="1" hangingPunct="1">
              <a:defRPr/>
            </a:pPr>
            <a:r>
              <a:rPr lang="en-US" smtClean="0"/>
              <a:t>Exposure Determination</a:t>
            </a:r>
          </a:p>
        </p:txBody>
      </p:sp>
      <p:sp>
        <p:nvSpPr>
          <p:cNvPr id="36935" name="Text Box 71"/>
          <p:cNvSpPr txBox="1">
            <a:spLocks noChangeArrowheads="1"/>
          </p:cNvSpPr>
          <p:nvPr/>
        </p:nvSpPr>
        <p:spPr bwMode="auto">
          <a:xfrm>
            <a:off x="914400" y="1317625"/>
            <a:ext cx="84582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Who is at risk on-the-job?</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1026"/>
          <p:cNvSpPr>
            <a:spLocks noGrp="1" noChangeArrowheads="1"/>
          </p:cNvSpPr>
          <p:nvPr>
            <p:ph type="title"/>
          </p:nvPr>
        </p:nvSpPr>
        <p:spPr/>
        <p:txBody>
          <a:bodyPr/>
          <a:lstStyle/>
          <a:p>
            <a:pPr eaLnBrk="1" hangingPunct="1">
              <a:defRPr/>
            </a:pPr>
            <a:r>
              <a:rPr lang="en-US" smtClean="0"/>
              <a:t>Exposure Controls</a:t>
            </a:r>
          </a:p>
        </p:txBody>
      </p:sp>
      <p:sp>
        <p:nvSpPr>
          <p:cNvPr id="30723" name="Rectangle 1027"/>
          <p:cNvSpPr>
            <a:spLocks noGrp="1" noChangeArrowheads="1"/>
          </p:cNvSpPr>
          <p:nvPr>
            <p:ph type="body" idx="1"/>
          </p:nvPr>
        </p:nvSpPr>
        <p:spPr bwMode="auto">
          <a:xfrm>
            <a:off x="609600" y="1828800"/>
            <a:ext cx="4419600" cy="3048000"/>
          </a:xfrm>
          <a:noFill/>
          <a:ln>
            <a:miter lim="800000"/>
            <a:headEnd/>
            <a:tailEnd/>
          </a:ln>
        </p:spPr>
        <p:txBody>
          <a:bodyPr vert="horz" wrap="square" lIns="92075" tIns="46038" rIns="92075" bIns="46038" numCol="1" anchor="t" anchorCtr="0" compatLnSpc="1">
            <a:prstTxWarp prst="textNoShape">
              <a:avLst/>
            </a:prstTxWarp>
          </a:bodyPr>
          <a:lstStyle/>
          <a:p>
            <a:pPr marL="285750" indent="-285750" eaLnBrk="1" hangingPunct="1">
              <a:lnSpc>
                <a:spcPct val="90000"/>
              </a:lnSpc>
              <a:spcBef>
                <a:spcPct val="0"/>
              </a:spcBef>
              <a:spcAft>
                <a:spcPct val="25000"/>
              </a:spcAft>
            </a:pPr>
            <a:r>
              <a:rPr lang="en-US" sz="2600" dirty="0" smtClean="0"/>
              <a:t>Universal precautions</a:t>
            </a:r>
            <a:endParaRPr lang="en-US" sz="2600" i="1" dirty="0" smtClean="0"/>
          </a:p>
          <a:p>
            <a:pPr marL="285750" indent="-285750" eaLnBrk="1" hangingPunct="1">
              <a:lnSpc>
                <a:spcPct val="90000"/>
              </a:lnSpc>
              <a:spcBef>
                <a:spcPct val="0"/>
              </a:spcBef>
              <a:spcAft>
                <a:spcPct val="25000"/>
              </a:spcAft>
            </a:pPr>
            <a:r>
              <a:rPr lang="en-US" sz="2600" dirty="0" smtClean="0"/>
              <a:t>Equipment and Safer Medical Devices</a:t>
            </a:r>
          </a:p>
          <a:p>
            <a:pPr marL="285750" indent="-285750" eaLnBrk="1" hangingPunct="1">
              <a:lnSpc>
                <a:spcPct val="90000"/>
              </a:lnSpc>
              <a:spcBef>
                <a:spcPct val="0"/>
              </a:spcBef>
              <a:spcAft>
                <a:spcPct val="25000"/>
              </a:spcAft>
            </a:pPr>
            <a:r>
              <a:rPr lang="en-US" sz="2600" dirty="0" smtClean="0"/>
              <a:t>Work practices</a:t>
            </a:r>
          </a:p>
          <a:p>
            <a:pPr marL="285750" indent="-285750" eaLnBrk="1" hangingPunct="1">
              <a:lnSpc>
                <a:spcPct val="90000"/>
              </a:lnSpc>
              <a:spcBef>
                <a:spcPct val="0"/>
              </a:spcBef>
              <a:spcAft>
                <a:spcPct val="25000"/>
              </a:spcAft>
            </a:pPr>
            <a:r>
              <a:rPr lang="en-US" sz="2600" dirty="0" smtClean="0"/>
              <a:t>Personal protective equipment</a:t>
            </a:r>
          </a:p>
        </p:txBody>
      </p:sp>
      <p:sp>
        <p:nvSpPr>
          <p:cNvPr id="569348" name="Text Box 1028"/>
          <p:cNvSpPr txBox="1">
            <a:spLocks noChangeArrowheads="1"/>
          </p:cNvSpPr>
          <p:nvPr/>
        </p:nvSpPr>
        <p:spPr bwMode="auto">
          <a:xfrm>
            <a:off x="914400" y="1143000"/>
            <a:ext cx="84582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Reducing your risk</a:t>
            </a:r>
          </a:p>
        </p:txBody>
      </p:sp>
      <p:pic>
        <p:nvPicPr>
          <p:cNvPr id="30726" name="Picture 1031" descr="116-1697_IMG"/>
          <p:cNvPicPr>
            <a:picLocks noChangeAspect="1" noChangeArrowheads="1"/>
          </p:cNvPicPr>
          <p:nvPr/>
        </p:nvPicPr>
        <p:blipFill>
          <a:blip r:embed="rId3" cstate="print">
            <a:lum bright="-12000" contrast="40000"/>
          </a:blip>
          <a:srcRect l="17188" t="10417" r="9375" b="9375"/>
          <a:stretch>
            <a:fillRect/>
          </a:stretch>
        </p:blipFill>
        <p:spPr bwMode="auto">
          <a:xfrm>
            <a:off x="762000" y="5181600"/>
            <a:ext cx="1638300" cy="1341438"/>
          </a:xfrm>
          <a:prstGeom prst="rect">
            <a:avLst/>
          </a:prstGeom>
          <a:noFill/>
          <a:ln w="12700">
            <a:solidFill>
              <a:schemeClr val="tx1"/>
            </a:solidFill>
            <a:miter lim="800000"/>
            <a:headEnd/>
            <a:tailEnd/>
          </a:ln>
        </p:spPr>
      </p:pic>
      <p:pic>
        <p:nvPicPr>
          <p:cNvPr id="30727" name="Picture 1032" descr="dispos5"/>
          <p:cNvPicPr>
            <a:picLocks noChangeAspect="1" noChangeArrowheads="1"/>
          </p:cNvPicPr>
          <p:nvPr/>
        </p:nvPicPr>
        <p:blipFill>
          <a:blip r:embed="rId4" cstate="print"/>
          <a:srcRect l="4210" t="6038" r="4210" b="6038"/>
          <a:stretch>
            <a:fillRect/>
          </a:stretch>
        </p:blipFill>
        <p:spPr bwMode="auto">
          <a:xfrm>
            <a:off x="5029200" y="4572000"/>
            <a:ext cx="2133600" cy="1430338"/>
          </a:xfrm>
          <a:prstGeom prst="rect">
            <a:avLst/>
          </a:prstGeom>
          <a:noFill/>
          <a:ln w="9525">
            <a:noFill/>
            <a:miter lim="800000"/>
            <a:headEnd/>
            <a:tailEnd/>
          </a:ln>
        </p:spPr>
      </p:pic>
      <p:pic>
        <p:nvPicPr>
          <p:cNvPr id="30728" name="Picture 1033" descr="Sharp 12"/>
          <p:cNvPicPr>
            <a:picLocks noChangeAspect="1" noChangeArrowheads="1"/>
          </p:cNvPicPr>
          <p:nvPr/>
        </p:nvPicPr>
        <p:blipFill>
          <a:blip r:embed="rId5" cstate="print"/>
          <a:srcRect r="53957" b="20000"/>
          <a:stretch>
            <a:fillRect/>
          </a:stretch>
        </p:blipFill>
        <p:spPr bwMode="auto">
          <a:xfrm>
            <a:off x="2895600" y="5345113"/>
            <a:ext cx="1444625" cy="903287"/>
          </a:xfrm>
          <a:prstGeom prst="rect">
            <a:avLst/>
          </a:prstGeom>
          <a:noFill/>
          <a:ln w="9525">
            <a:noFill/>
            <a:miter lim="800000"/>
            <a:headEnd/>
            <a:tailEnd/>
          </a:ln>
        </p:spPr>
      </p:pic>
      <p:sp>
        <p:nvSpPr>
          <p:cNvPr id="30729" name="Rectangle 1034"/>
          <p:cNvSpPr>
            <a:spLocks noChangeArrowheads="1"/>
          </p:cNvSpPr>
          <p:nvPr/>
        </p:nvSpPr>
        <p:spPr bwMode="auto">
          <a:xfrm>
            <a:off x="5562600" y="1828800"/>
            <a:ext cx="4419600" cy="2362200"/>
          </a:xfrm>
          <a:prstGeom prst="rect">
            <a:avLst/>
          </a:prstGeom>
          <a:noFill/>
          <a:ln w="9525">
            <a:noFill/>
            <a:miter lim="800000"/>
            <a:headEnd/>
            <a:tailEnd/>
          </a:ln>
        </p:spPr>
        <p:txBody>
          <a:bodyPr lIns="92075" tIns="46038" rIns="92075" bIns="46038"/>
          <a:lstStyle/>
          <a:p>
            <a:pPr marL="285750" indent="-285750" algn="l" eaLnBrk="1" hangingPunct="1">
              <a:spcBef>
                <a:spcPct val="0"/>
              </a:spcBef>
              <a:spcAft>
                <a:spcPct val="25000"/>
              </a:spcAft>
              <a:buFontTx/>
              <a:buChar char="•"/>
            </a:pPr>
            <a:r>
              <a:rPr lang="en-US" sz="2600" b="0"/>
              <a:t>Housekeeping</a:t>
            </a:r>
          </a:p>
          <a:p>
            <a:pPr marL="285750" indent="-285750" algn="l" eaLnBrk="1" hangingPunct="1">
              <a:spcBef>
                <a:spcPct val="0"/>
              </a:spcBef>
              <a:spcAft>
                <a:spcPct val="25000"/>
              </a:spcAft>
              <a:buFontTx/>
              <a:buChar char="•"/>
            </a:pPr>
            <a:r>
              <a:rPr lang="en-US" sz="2600" b="0"/>
              <a:t>Hazard communication</a:t>
            </a:r>
            <a:br>
              <a:rPr lang="en-US" sz="2600" b="0"/>
            </a:br>
            <a:r>
              <a:rPr lang="en-US" sz="2600" b="0"/>
              <a:t>- labeling</a:t>
            </a:r>
          </a:p>
          <a:p>
            <a:pPr marL="285750" indent="-285750" algn="l" eaLnBrk="1" hangingPunct="1">
              <a:spcBef>
                <a:spcPct val="0"/>
              </a:spcBef>
              <a:spcAft>
                <a:spcPct val="25000"/>
              </a:spcAft>
              <a:buFontTx/>
              <a:buChar char="•"/>
            </a:pPr>
            <a:r>
              <a:rPr lang="en-US" sz="2600" b="0"/>
              <a:t>Regulated Waste</a:t>
            </a:r>
          </a:p>
        </p:txBody>
      </p:sp>
      <p:pic>
        <p:nvPicPr>
          <p:cNvPr id="92162" name="Picture 2" descr="https://encrypted-tbn1.google.com/images?q=tbn:ANd9GcTDU3fvd1g_phjfm-l9N_9nOsICotPyr81ECjRMnFhl81m0lwz5"/>
          <p:cNvPicPr>
            <a:picLocks noChangeAspect="1" noChangeArrowheads="1"/>
          </p:cNvPicPr>
          <p:nvPr/>
        </p:nvPicPr>
        <p:blipFill>
          <a:blip r:embed="rId6" cstate="print"/>
          <a:srcRect/>
          <a:stretch>
            <a:fillRect/>
          </a:stretch>
        </p:blipFill>
        <p:spPr bwMode="auto">
          <a:xfrm>
            <a:off x="7429500" y="4800600"/>
            <a:ext cx="2286000" cy="1524000"/>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895350" y="1524000"/>
            <a:ext cx="8477250" cy="4921250"/>
          </a:xfrm>
          <a:noFill/>
          <a:ln>
            <a:miter lim="800000"/>
            <a:headEnd/>
            <a:tailEnd/>
          </a:ln>
        </p:spPr>
        <p:txBody>
          <a:bodyPr vert="horz" wrap="square" lIns="92075" tIns="46038" rIns="92075" bIns="46038" numCol="1" anchor="t" anchorCtr="0" compatLnSpc="1">
            <a:prstTxWarp prst="textNoShape">
              <a:avLst/>
            </a:prstTxWarp>
          </a:bodyPr>
          <a:lstStyle/>
          <a:p>
            <a:pPr eaLnBrk="1" hangingPunct="1">
              <a:lnSpc>
                <a:spcPct val="150000"/>
              </a:lnSpc>
            </a:pPr>
            <a:r>
              <a:rPr lang="en-US" dirty="0" smtClean="0"/>
              <a:t>What are Bloodborne Pathogens (BBPs)?</a:t>
            </a:r>
          </a:p>
          <a:p>
            <a:pPr eaLnBrk="1" hangingPunct="1">
              <a:lnSpc>
                <a:spcPct val="150000"/>
              </a:lnSpc>
            </a:pPr>
            <a:r>
              <a:rPr lang="en-US" dirty="0" smtClean="0"/>
              <a:t>Why are they harmful?</a:t>
            </a:r>
          </a:p>
          <a:p>
            <a:pPr eaLnBrk="1" hangingPunct="1">
              <a:lnSpc>
                <a:spcPct val="150000"/>
              </a:lnSpc>
            </a:pPr>
            <a:r>
              <a:rPr lang="en-US" dirty="0" smtClean="0"/>
              <a:t>How can I protect myself?</a:t>
            </a:r>
          </a:p>
          <a:p>
            <a:pPr eaLnBrk="1" hangingPunct="1">
              <a:lnSpc>
                <a:spcPct val="150000"/>
              </a:lnSpc>
            </a:pPr>
            <a:r>
              <a:rPr lang="en-US" dirty="0" smtClean="0"/>
              <a:t>What is CHS’s Exposure Control Manual?</a:t>
            </a:r>
          </a:p>
          <a:p>
            <a:pPr eaLnBrk="1" hangingPunct="1">
              <a:lnSpc>
                <a:spcPct val="150000"/>
              </a:lnSpc>
            </a:pPr>
            <a:endParaRPr lang="en-US" dirty="0" smtClean="0"/>
          </a:p>
        </p:txBody>
      </p:sp>
      <p:sp>
        <p:nvSpPr>
          <p:cNvPr id="8197" name="Rectangle 5"/>
          <p:cNvSpPr>
            <a:spLocks noGrp="1" noChangeArrowheads="1"/>
          </p:cNvSpPr>
          <p:nvPr>
            <p:ph type="title"/>
          </p:nvPr>
        </p:nvSpPr>
        <p:spPr/>
        <p:txBody>
          <a:bodyPr/>
          <a:lstStyle/>
          <a:p>
            <a:pPr eaLnBrk="1" hangingPunct="1">
              <a:defRPr/>
            </a:pPr>
            <a:r>
              <a:rPr lang="en-US" dirty="0" smtClean="0"/>
              <a:t>Course Objectives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ChangeArrowheads="1"/>
          </p:cNvSpPr>
          <p:nvPr/>
        </p:nvSpPr>
        <p:spPr bwMode="auto">
          <a:xfrm>
            <a:off x="304800" y="2743200"/>
            <a:ext cx="5791200" cy="3581400"/>
          </a:xfrm>
          <a:prstGeom prst="rect">
            <a:avLst/>
          </a:prstGeom>
          <a:noFill/>
          <a:ln w="9525">
            <a:noFill/>
            <a:miter lim="800000"/>
            <a:headEnd/>
            <a:tailEnd/>
          </a:ln>
        </p:spPr>
        <p:txBody>
          <a:bodyPr lIns="92075" tIns="46038" rIns="92075" bIns="46038"/>
          <a:lstStyle/>
          <a:p>
            <a:pPr marL="515938" indent="-515938" algn="l">
              <a:lnSpc>
                <a:spcPct val="95000"/>
              </a:lnSpc>
              <a:spcBef>
                <a:spcPct val="0"/>
              </a:spcBef>
              <a:spcAft>
                <a:spcPct val="50000"/>
              </a:spcAft>
            </a:pPr>
            <a:r>
              <a:rPr lang="en-US" sz="3200" b="0">
                <a:solidFill>
                  <a:srgbClr val="000099"/>
                </a:solidFill>
                <a:cs typeface="Arial" pitchFamily="34" charset="0"/>
              </a:rPr>
              <a:t>– </a:t>
            </a:r>
            <a:r>
              <a:rPr lang="en-US" sz="3200" b="0">
                <a:solidFill>
                  <a:srgbClr val="000099"/>
                </a:solidFill>
              </a:rPr>
              <a:t>A</a:t>
            </a:r>
            <a:r>
              <a:rPr lang="en-US" sz="2800" b="0">
                <a:solidFill>
                  <a:srgbClr val="000099"/>
                </a:solidFill>
              </a:rPr>
              <a:t> </a:t>
            </a:r>
            <a:r>
              <a:rPr lang="en-US" sz="3200" b="0">
                <a:solidFill>
                  <a:srgbClr val="000099"/>
                </a:solidFill>
              </a:rPr>
              <a:t>system of infection control:</a:t>
            </a:r>
          </a:p>
          <a:p>
            <a:pPr marL="515938" indent="-515938" algn="l">
              <a:lnSpc>
                <a:spcPct val="95000"/>
              </a:lnSpc>
              <a:spcBef>
                <a:spcPct val="0"/>
              </a:spcBef>
              <a:spcAft>
                <a:spcPct val="25000"/>
              </a:spcAft>
            </a:pPr>
            <a:r>
              <a:rPr lang="en-US" sz="3200" b="0">
                <a:solidFill>
                  <a:srgbClr val="000099"/>
                </a:solidFill>
              </a:rPr>
              <a:t>    TREAT </a:t>
            </a:r>
            <a:r>
              <a:rPr lang="en-US" sz="3200">
                <a:solidFill>
                  <a:srgbClr val="CC0000"/>
                </a:solidFill>
              </a:rPr>
              <a:t>ALL HUMAN BLOOD</a:t>
            </a:r>
            <a:r>
              <a:rPr lang="en-US" sz="3200" b="0">
                <a:solidFill>
                  <a:srgbClr val="990000"/>
                </a:solidFill>
              </a:rPr>
              <a:t> </a:t>
            </a:r>
            <a:r>
              <a:rPr lang="en-US" sz="3200" b="0">
                <a:solidFill>
                  <a:srgbClr val="000099"/>
                </a:solidFill>
              </a:rPr>
              <a:t>AND</a:t>
            </a:r>
            <a:r>
              <a:rPr lang="en-US" sz="3200" b="0">
                <a:solidFill>
                  <a:srgbClr val="990000"/>
                </a:solidFill>
              </a:rPr>
              <a:t> </a:t>
            </a:r>
            <a:r>
              <a:rPr lang="en-US" sz="3200">
                <a:solidFill>
                  <a:srgbClr val="CC0000"/>
                </a:solidFill>
              </a:rPr>
              <a:t>OPIM         </a:t>
            </a:r>
            <a:r>
              <a:rPr lang="en-US" sz="3200" b="0">
                <a:solidFill>
                  <a:srgbClr val="000099"/>
                </a:solidFill>
              </a:rPr>
              <a:t>AS IF KNOWN TO BE INFECTIOUS WITH A BLOODBORNE DISEASE</a:t>
            </a:r>
            <a:r>
              <a:rPr lang="en-US" sz="3600" b="0">
                <a:solidFill>
                  <a:srgbClr val="000099"/>
                </a:solidFill>
              </a:rPr>
              <a:t>.</a:t>
            </a:r>
          </a:p>
        </p:txBody>
      </p:sp>
      <p:sp>
        <p:nvSpPr>
          <p:cNvPr id="410627" name="Rectangle 1027"/>
          <p:cNvSpPr>
            <a:spLocks noGrp="1" noChangeArrowheads="1"/>
          </p:cNvSpPr>
          <p:nvPr>
            <p:ph type="title"/>
          </p:nvPr>
        </p:nvSpPr>
        <p:spPr/>
        <p:txBody>
          <a:bodyPr/>
          <a:lstStyle/>
          <a:p>
            <a:pPr eaLnBrk="1" hangingPunct="1">
              <a:defRPr/>
            </a:pPr>
            <a:r>
              <a:rPr lang="en-US" smtClean="0"/>
              <a:t>Exposure Controls</a:t>
            </a:r>
          </a:p>
        </p:txBody>
      </p:sp>
      <p:pic>
        <p:nvPicPr>
          <p:cNvPr id="31748" name="Picture 1028" descr="D_BIOHAZ"/>
          <p:cNvPicPr>
            <a:picLocks noChangeAspect="1" noChangeArrowheads="1"/>
          </p:cNvPicPr>
          <p:nvPr/>
        </p:nvPicPr>
        <p:blipFill>
          <a:blip r:embed="rId3" cstate="print"/>
          <a:srcRect/>
          <a:stretch>
            <a:fillRect/>
          </a:stretch>
        </p:blipFill>
        <p:spPr bwMode="auto">
          <a:xfrm>
            <a:off x="6553200" y="3025775"/>
            <a:ext cx="3200400" cy="2460625"/>
          </a:xfrm>
          <a:prstGeom prst="rect">
            <a:avLst/>
          </a:prstGeom>
          <a:noFill/>
          <a:ln w="12700">
            <a:solidFill>
              <a:schemeClr val="tx1"/>
            </a:solidFill>
            <a:miter lim="800000"/>
            <a:headEnd/>
            <a:tailEnd/>
          </a:ln>
        </p:spPr>
      </p:pic>
      <p:sp>
        <p:nvSpPr>
          <p:cNvPr id="31749" name="WordArt 1029"/>
          <p:cNvSpPr>
            <a:spLocks noChangeArrowheads="1" noChangeShapeType="1" noTextEdit="1"/>
          </p:cNvSpPr>
          <p:nvPr/>
        </p:nvSpPr>
        <p:spPr bwMode="auto">
          <a:xfrm>
            <a:off x="1400175" y="1504950"/>
            <a:ext cx="7515225" cy="70485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r>
              <a:rPr lang="en-US" sz="4000" kern="10">
                <a:ln w="9525">
                  <a:round/>
                  <a:headEnd/>
                  <a:tailEnd/>
                </a:ln>
                <a:gradFill rotWithShape="1">
                  <a:gsLst>
                    <a:gs pos="0">
                      <a:srgbClr val="CC0000"/>
                    </a:gs>
                    <a:gs pos="50000">
                      <a:srgbClr val="FF0000"/>
                    </a:gs>
                    <a:gs pos="100000">
                      <a:srgbClr val="CC0000"/>
                    </a:gs>
                  </a:gsLst>
                  <a:lin ang="5400000" scaled="1"/>
                </a:gradFill>
                <a:latin typeface="Arial Black"/>
              </a:rPr>
              <a:t>UNIVERSAL PRECAUTIONS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bwMode="auto">
          <a:xfrm>
            <a:off x="381000" y="2362200"/>
            <a:ext cx="4572000" cy="4267200"/>
          </a:xfrm>
          <a:noFill/>
          <a:ln>
            <a:miter lim="800000"/>
            <a:headEnd/>
            <a:tailEnd/>
          </a:ln>
        </p:spPr>
        <p:txBody>
          <a:bodyPr vert="horz" wrap="square" lIns="92075" tIns="46038" rIns="92075" bIns="46038" numCol="1" anchor="t" anchorCtr="0" compatLnSpc="1">
            <a:prstTxWarp prst="textNoShape">
              <a:avLst/>
            </a:prstTxWarp>
          </a:bodyPr>
          <a:lstStyle/>
          <a:p>
            <a:pPr marL="0" indent="0" eaLnBrk="1" hangingPunct="1">
              <a:lnSpc>
                <a:spcPct val="95000"/>
              </a:lnSpc>
              <a:spcBef>
                <a:spcPct val="0"/>
              </a:spcBef>
              <a:spcAft>
                <a:spcPct val="50000"/>
              </a:spcAft>
              <a:buFontTx/>
              <a:buNone/>
            </a:pPr>
            <a:r>
              <a:rPr lang="en-US" sz="2800" dirty="0" smtClean="0">
                <a:solidFill>
                  <a:schemeClr val="tx2"/>
                </a:solidFill>
              </a:rPr>
              <a:t>Sharps disposal containers</a:t>
            </a:r>
            <a:endParaRPr lang="en-US" sz="2800" dirty="0" smtClean="0"/>
          </a:p>
          <a:p>
            <a:pPr marL="508000" lvl="1" indent="-222250" eaLnBrk="1" hangingPunct="1">
              <a:lnSpc>
                <a:spcPct val="90000"/>
              </a:lnSpc>
              <a:spcBef>
                <a:spcPct val="0"/>
              </a:spcBef>
              <a:spcAft>
                <a:spcPct val="30000"/>
              </a:spcAft>
              <a:buFontTx/>
              <a:buChar char="-"/>
            </a:pPr>
            <a:r>
              <a:rPr lang="en-US" sz="2600" dirty="0" smtClean="0"/>
              <a:t>Closable</a:t>
            </a:r>
          </a:p>
          <a:p>
            <a:pPr marL="508000" lvl="1" indent="-222250" eaLnBrk="1" hangingPunct="1">
              <a:lnSpc>
                <a:spcPct val="90000"/>
              </a:lnSpc>
              <a:spcBef>
                <a:spcPct val="0"/>
              </a:spcBef>
              <a:spcAft>
                <a:spcPct val="30000"/>
              </a:spcAft>
              <a:buFontTx/>
              <a:buChar char="-"/>
            </a:pPr>
            <a:r>
              <a:rPr lang="en-US" sz="2600" dirty="0" smtClean="0"/>
              <a:t>Puncture-resistant</a:t>
            </a:r>
          </a:p>
          <a:p>
            <a:pPr marL="508000" lvl="1" indent="-222250" eaLnBrk="1" hangingPunct="1">
              <a:lnSpc>
                <a:spcPct val="90000"/>
              </a:lnSpc>
              <a:spcBef>
                <a:spcPct val="0"/>
              </a:spcBef>
              <a:spcAft>
                <a:spcPct val="30000"/>
              </a:spcAft>
              <a:buFontTx/>
              <a:buChar char="-"/>
            </a:pPr>
            <a:r>
              <a:rPr lang="en-US" sz="2600" dirty="0" smtClean="0"/>
              <a:t>Leak-proof</a:t>
            </a:r>
          </a:p>
          <a:p>
            <a:pPr marL="508000" lvl="1" indent="-222250" eaLnBrk="1" hangingPunct="1">
              <a:lnSpc>
                <a:spcPct val="90000"/>
              </a:lnSpc>
              <a:spcBef>
                <a:spcPct val="0"/>
              </a:spcBef>
              <a:spcAft>
                <a:spcPct val="30000"/>
              </a:spcAft>
              <a:buFontTx/>
              <a:buChar char="-"/>
            </a:pPr>
            <a:r>
              <a:rPr lang="en-US" sz="2600" dirty="0" smtClean="0"/>
              <a:t>Labeled and can be color-coded</a:t>
            </a:r>
          </a:p>
          <a:p>
            <a:pPr marL="508000" lvl="1" indent="-222250" eaLnBrk="1" hangingPunct="1">
              <a:lnSpc>
                <a:spcPct val="90000"/>
              </a:lnSpc>
              <a:spcBef>
                <a:spcPct val="0"/>
              </a:spcBef>
              <a:spcAft>
                <a:spcPct val="30000"/>
              </a:spcAft>
              <a:buFontTx/>
              <a:buChar char="-"/>
            </a:pPr>
            <a:r>
              <a:rPr lang="en-US" sz="2600" dirty="0" smtClean="0"/>
              <a:t>Upright, placed in area where sharps used</a:t>
            </a:r>
          </a:p>
          <a:p>
            <a:pPr marL="508000" lvl="1" indent="-222250" eaLnBrk="1" hangingPunct="1">
              <a:lnSpc>
                <a:spcPct val="90000"/>
              </a:lnSpc>
              <a:spcBef>
                <a:spcPct val="0"/>
              </a:spcBef>
              <a:spcAft>
                <a:spcPct val="30000"/>
              </a:spcAft>
              <a:buFontTx/>
              <a:buChar char="-"/>
            </a:pPr>
            <a:r>
              <a:rPr lang="en-US" sz="2600" dirty="0" smtClean="0"/>
              <a:t>DO NOT OVERFILL!</a:t>
            </a:r>
          </a:p>
        </p:txBody>
      </p:sp>
      <p:pic>
        <p:nvPicPr>
          <p:cNvPr id="32771" name="Picture 4"/>
          <p:cNvPicPr>
            <a:picLocks noChangeArrowheads="1"/>
          </p:cNvPicPr>
          <p:nvPr/>
        </p:nvPicPr>
        <p:blipFill>
          <a:blip r:embed="rId3" cstate="print"/>
          <a:srcRect/>
          <a:stretch>
            <a:fillRect/>
          </a:stretch>
        </p:blipFill>
        <p:spPr bwMode="auto">
          <a:xfrm>
            <a:off x="5181600" y="2590800"/>
            <a:ext cx="4605338" cy="3505200"/>
          </a:xfrm>
          <a:prstGeom prst="rect">
            <a:avLst/>
          </a:prstGeom>
          <a:noFill/>
          <a:ln w="12700">
            <a:solidFill>
              <a:schemeClr val="tx1"/>
            </a:solidFill>
            <a:miter lim="800000"/>
            <a:headEnd/>
            <a:tailEnd/>
          </a:ln>
        </p:spPr>
      </p:pic>
      <p:sp>
        <p:nvSpPr>
          <p:cNvPr id="45062" name="Rectangle 6"/>
          <p:cNvSpPr>
            <a:spLocks noGrp="1" noChangeArrowheads="1"/>
          </p:cNvSpPr>
          <p:nvPr>
            <p:ph type="title"/>
          </p:nvPr>
        </p:nvSpPr>
        <p:spPr/>
        <p:txBody>
          <a:bodyPr/>
          <a:lstStyle/>
          <a:p>
            <a:pPr eaLnBrk="1" hangingPunct="1">
              <a:defRPr/>
            </a:pPr>
            <a:r>
              <a:rPr lang="en-US" smtClean="0"/>
              <a:t>Exposure Controls</a:t>
            </a:r>
          </a:p>
        </p:txBody>
      </p:sp>
      <p:sp>
        <p:nvSpPr>
          <p:cNvPr id="32773" name="Text Box 7"/>
          <p:cNvSpPr txBox="1">
            <a:spLocks noChangeArrowheads="1"/>
          </p:cNvSpPr>
          <p:nvPr/>
        </p:nvSpPr>
        <p:spPr bwMode="auto">
          <a:xfrm>
            <a:off x="3429000" y="1676400"/>
            <a:ext cx="3352800" cy="476250"/>
          </a:xfrm>
          <a:prstGeom prst="rect">
            <a:avLst/>
          </a:prstGeom>
          <a:noFill/>
          <a:ln w="9525">
            <a:noFill/>
            <a:miter lim="800000"/>
            <a:headEnd/>
            <a:tailEnd/>
          </a:ln>
        </p:spPr>
        <p:txBody>
          <a:bodyPr lIns="92075" tIns="46038" rIns="92075" bIns="46038">
            <a:spAutoFit/>
          </a:bodyPr>
          <a:lstStyle/>
          <a:p>
            <a:pPr marL="233363" indent="-233363">
              <a:spcBef>
                <a:spcPct val="0"/>
              </a:spcBef>
              <a:buFontTx/>
              <a:buChar char="•"/>
            </a:pPr>
            <a:r>
              <a:rPr lang="en-US" sz="2800" b="0"/>
              <a:t>Physical guard</a:t>
            </a:r>
          </a:p>
        </p:txBody>
      </p:sp>
      <p:sp>
        <p:nvSpPr>
          <p:cNvPr id="45065" name="Text Box 9"/>
          <p:cNvSpPr txBox="1">
            <a:spLocks noChangeArrowheads="1"/>
          </p:cNvSpPr>
          <p:nvPr/>
        </p:nvSpPr>
        <p:spPr bwMode="auto">
          <a:xfrm>
            <a:off x="914400" y="1143000"/>
            <a:ext cx="84582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Equipment and Safer Medical Devices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bwMode="auto">
          <a:xfrm>
            <a:off x="762000" y="1981200"/>
            <a:ext cx="8763000" cy="4114800"/>
          </a:xfrm>
          <a:noFill/>
          <a:ln>
            <a:miter lim="800000"/>
            <a:headEnd/>
            <a:tailEnd/>
          </a:ln>
        </p:spPr>
        <p:txBody>
          <a:bodyPr vert="horz" wrap="square" lIns="92075" tIns="46038" rIns="92075" bIns="46038" numCol="1" anchor="t" anchorCtr="0" compatLnSpc="1">
            <a:prstTxWarp prst="textNoShape">
              <a:avLst/>
            </a:prstTxWarp>
          </a:bodyPr>
          <a:lstStyle/>
          <a:p>
            <a:pPr eaLnBrk="1" hangingPunct="1">
              <a:buFontTx/>
              <a:buNone/>
            </a:pPr>
            <a:r>
              <a:rPr lang="en-US" smtClean="0"/>
              <a:t>                </a:t>
            </a:r>
          </a:p>
        </p:txBody>
      </p:sp>
      <p:pic>
        <p:nvPicPr>
          <p:cNvPr id="33795" name="Picture 4"/>
          <p:cNvPicPr>
            <a:picLocks noChangeAspect="1" noChangeArrowheads="1"/>
          </p:cNvPicPr>
          <p:nvPr/>
        </p:nvPicPr>
        <p:blipFill>
          <a:blip r:embed="rId3" cstate="print"/>
          <a:srcRect/>
          <a:stretch>
            <a:fillRect/>
          </a:stretch>
        </p:blipFill>
        <p:spPr bwMode="auto">
          <a:xfrm>
            <a:off x="827088" y="3063875"/>
            <a:ext cx="3363912" cy="3332163"/>
          </a:xfrm>
          <a:prstGeom prst="rect">
            <a:avLst/>
          </a:prstGeom>
          <a:noFill/>
          <a:ln w="12700">
            <a:solidFill>
              <a:schemeClr val="tx1"/>
            </a:solidFill>
            <a:miter lim="800000"/>
            <a:headEnd/>
            <a:tailEnd/>
          </a:ln>
        </p:spPr>
      </p:pic>
      <p:pic>
        <p:nvPicPr>
          <p:cNvPr id="33796" name="Picture 5"/>
          <p:cNvPicPr>
            <a:picLocks noChangeArrowheads="1"/>
          </p:cNvPicPr>
          <p:nvPr/>
        </p:nvPicPr>
        <p:blipFill>
          <a:blip r:embed="rId4" cstate="print"/>
          <a:srcRect/>
          <a:stretch>
            <a:fillRect/>
          </a:stretch>
        </p:blipFill>
        <p:spPr bwMode="auto">
          <a:xfrm>
            <a:off x="5216525" y="3055938"/>
            <a:ext cx="4232275" cy="3171825"/>
          </a:xfrm>
          <a:prstGeom prst="rect">
            <a:avLst/>
          </a:prstGeom>
          <a:noFill/>
          <a:ln w="12700">
            <a:solidFill>
              <a:schemeClr val="tx1"/>
            </a:solidFill>
            <a:miter lim="800000"/>
            <a:headEnd/>
            <a:tailEnd/>
          </a:ln>
        </p:spPr>
      </p:pic>
      <p:sp>
        <p:nvSpPr>
          <p:cNvPr id="47110" name="Rectangle 6"/>
          <p:cNvSpPr>
            <a:spLocks noGrp="1" noChangeArrowheads="1"/>
          </p:cNvSpPr>
          <p:nvPr>
            <p:ph type="title"/>
          </p:nvPr>
        </p:nvSpPr>
        <p:spPr/>
        <p:txBody>
          <a:bodyPr/>
          <a:lstStyle/>
          <a:p>
            <a:pPr eaLnBrk="1" hangingPunct="1">
              <a:defRPr/>
            </a:pPr>
            <a:r>
              <a:rPr lang="en-US" smtClean="0"/>
              <a:t>Exposure Controls</a:t>
            </a:r>
          </a:p>
        </p:txBody>
      </p:sp>
      <p:sp>
        <p:nvSpPr>
          <p:cNvPr id="33798" name="Rectangle 8"/>
          <p:cNvSpPr>
            <a:spLocks noChangeArrowheads="1"/>
          </p:cNvSpPr>
          <p:nvPr/>
        </p:nvSpPr>
        <p:spPr bwMode="auto">
          <a:xfrm>
            <a:off x="762000" y="2438400"/>
            <a:ext cx="2133600" cy="609600"/>
          </a:xfrm>
          <a:prstGeom prst="rect">
            <a:avLst/>
          </a:prstGeom>
          <a:noFill/>
          <a:ln w="9525">
            <a:noFill/>
            <a:miter lim="800000"/>
            <a:headEnd/>
            <a:tailEnd/>
          </a:ln>
        </p:spPr>
        <p:txBody>
          <a:bodyPr lIns="92075" tIns="46038" rIns="92075" bIns="46038"/>
          <a:lstStyle/>
          <a:p>
            <a:pPr marL="284163" indent="-284163" algn="l" eaLnBrk="1" hangingPunct="1">
              <a:lnSpc>
                <a:spcPct val="95000"/>
              </a:lnSpc>
              <a:spcBef>
                <a:spcPct val="0"/>
              </a:spcBef>
              <a:spcAft>
                <a:spcPct val="50000"/>
              </a:spcAft>
            </a:pPr>
            <a:r>
              <a:rPr lang="en-US" sz="2800" b="0">
                <a:solidFill>
                  <a:schemeClr val="tx2"/>
                </a:solidFill>
              </a:rPr>
              <a:t>Shields</a:t>
            </a:r>
            <a:endParaRPr lang="en-US" sz="2800" b="0"/>
          </a:p>
        </p:txBody>
      </p:sp>
      <p:sp>
        <p:nvSpPr>
          <p:cNvPr id="47117" name="Text Box 13"/>
          <p:cNvSpPr txBox="1">
            <a:spLocks noChangeArrowheads="1"/>
          </p:cNvSpPr>
          <p:nvPr/>
        </p:nvSpPr>
        <p:spPr bwMode="auto">
          <a:xfrm>
            <a:off x="914400" y="1143000"/>
            <a:ext cx="84582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Equipment and Safer Medical Devices</a:t>
            </a:r>
          </a:p>
        </p:txBody>
      </p:sp>
      <p:sp>
        <p:nvSpPr>
          <p:cNvPr id="33800" name="Text Box 16"/>
          <p:cNvSpPr txBox="1">
            <a:spLocks noChangeArrowheads="1"/>
          </p:cNvSpPr>
          <p:nvPr/>
        </p:nvSpPr>
        <p:spPr bwMode="auto">
          <a:xfrm>
            <a:off x="3429000" y="1676400"/>
            <a:ext cx="3352800" cy="476250"/>
          </a:xfrm>
          <a:prstGeom prst="rect">
            <a:avLst/>
          </a:prstGeom>
          <a:noFill/>
          <a:ln w="9525">
            <a:noFill/>
            <a:miter lim="800000"/>
            <a:headEnd/>
            <a:tailEnd/>
          </a:ln>
        </p:spPr>
        <p:txBody>
          <a:bodyPr lIns="92075" tIns="46038" rIns="92075" bIns="46038">
            <a:spAutoFit/>
          </a:bodyPr>
          <a:lstStyle/>
          <a:p>
            <a:pPr marL="233363" indent="-233363">
              <a:spcBef>
                <a:spcPct val="0"/>
              </a:spcBef>
              <a:buFontTx/>
              <a:buChar char="•"/>
            </a:pPr>
            <a:r>
              <a:rPr lang="en-US" sz="2800" b="0"/>
              <a:t>Barrier</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rrowheads="1"/>
          </p:cNvPicPr>
          <p:nvPr/>
        </p:nvPicPr>
        <p:blipFill>
          <a:blip r:embed="rId3" cstate="print"/>
          <a:srcRect/>
          <a:stretch>
            <a:fillRect/>
          </a:stretch>
        </p:blipFill>
        <p:spPr bwMode="auto">
          <a:xfrm>
            <a:off x="2819400" y="2667000"/>
            <a:ext cx="5715000" cy="3910013"/>
          </a:xfrm>
          <a:prstGeom prst="rect">
            <a:avLst/>
          </a:prstGeom>
          <a:noFill/>
          <a:ln w="12700">
            <a:solidFill>
              <a:schemeClr val="tx1"/>
            </a:solidFill>
            <a:miter lim="800000"/>
            <a:headEnd/>
            <a:tailEnd/>
          </a:ln>
        </p:spPr>
      </p:pic>
      <p:sp>
        <p:nvSpPr>
          <p:cNvPr id="49157" name="Rectangle 5"/>
          <p:cNvSpPr>
            <a:spLocks noGrp="1" noChangeArrowheads="1"/>
          </p:cNvSpPr>
          <p:nvPr>
            <p:ph type="title"/>
          </p:nvPr>
        </p:nvSpPr>
        <p:spPr/>
        <p:txBody>
          <a:bodyPr/>
          <a:lstStyle/>
          <a:p>
            <a:pPr eaLnBrk="1" hangingPunct="1">
              <a:defRPr/>
            </a:pPr>
            <a:r>
              <a:rPr lang="en-US" smtClean="0"/>
              <a:t>Exposure Controls</a:t>
            </a:r>
          </a:p>
        </p:txBody>
      </p:sp>
      <p:sp>
        <p:nvSpPr>
          <p:cNvPr id="49159" name="Text Box 7"/>
          <p:cNvSpPr txBox="1">
            <a:spLocks noChangeArrowheads="1"/>
          </p:cNvSpPr>
          <p:nvPr/>
        </p:nvSpPr>
        <p:spPr bwMode="auto">
          <a:xfrm>
            <a:off x="914400" y="1143000"/>
            <a:ext cx="84582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Equipment and Safer Medical Devices</a:t>
            </a:r>
          </a:p>
        </p:txBody>
      </p:sp>
      <p:sp>
        <p:nvSpPr>
          <p:cNvPr id="34821" name="Rectangle 9"/>
          <p:cNvSpPr>
            <a:spLocks noChangeArrowheads="1"/>
          </p:cNvSpPr>
          <p:nvPr/>
        </p:nvSpPr>
        <p:spPr bwMode="auto">
          <a:xfrm>
            <a:off x="533400" y="2743200"/>
            <a:ext cx="2286000" cy="838200"/>
          </a:xfrm>
          <a:prstGeom prst="rect">
            <a:avLst/>
          </a:prstGeom>
          <a:noFill/>
          <a:ln w="9525">
            <a:noFill/>
            <a:miter lim="800000"/>
            <a:headEnd/>
            <a:tailEnd/>
          </a:ln>
        </p:spPr>
        <p:txBody>
          <a:bodyPr lIns="92075" tIns="46038" rIns="92075" bIns="46038"/>
          <a:lstStyle/>
          <a:p>
            <a:pPr algn="l" eaLnBrk="1" hangingPunct="1">
              <a:lnSpc>
                <a:spcPct val="95000"/>
              </a:lnSpc>
              <a:spcBef>
                <a:spcPct val="0"/>
              </a:spcBef>
            </a:pPr>
            <a:r>
              <a:rPr lang="en-US" sz="2800" b="0">
                <a:solidFill>
                  <a:schemeClr val="tx2"/>
                </a:solidFill>
              </a:rPr>
              <a:t>Ventilation hood</a:t>
            </a:r>
            <a:endParaRPr lang="en-US" sz="2800" b="0"/>
          </a:p>
        </p:txBody>
      </p:sp>
      <p:sp>
        <p:nvSpPr>
          <p:cNvPr id="34822" name="Text Box 10"/>
          <p:cNvSpPr txBox="1">
            <a:spLocks noChangeArrowheads="1"/>
          </p:cNvSpPr>
          <p:nvPr/>
        </p:nvSpPr>
        <p:spPr bwMode="auto">
          <a:xfrm>
            <a:off x="2895600" y="1676400"/>
            <a:ext cx="4419600" cy="476250"/>
          </a:xfrm>
          <a:prstGeom prst="rect">
            <a:avLst/>
          </a:prstGeom>
          <a:noFill/>
          <a:ln w="9525">
            <a:noFill/>
            <a:miter lim="800000"/>
            <a:headEnd/>
            <a:tailEnd/>
          </a:ln>
        </p:spPr>
        <p:txBody>
          <a:bodyPr lIns="92075" tIns="46038" rIns="92075" bIns="46038">
            <a:spAutoFit/>
          </a:bodyPr>
          <a:lstStyle/>
          <a:p>
            <a:pPr marL="233363" indent="-233363">
              <a:spcBef>
                <a:spcPct val="0"/>
              </a:spcBef>
              <a:buFontTx/>
              <a:buChar char="•"/>
            </a:pPr>
            <a:r>
              <a:rPr lang="en-US" sz="2800" b="0"/>
              <a:t>Environmental Controls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bwMode="auto">
          <a:xfrm>
            <a:off x="304800" y="2590800"/>
            <a:ext cx="4343400" cy="3733800"/>
          </a:xfrm>
          <a:noFill/>
          <a:ln>
            <a:miter lim="800000"/>
            <a:headEnd/>
            <a:tailEnd/>
          </a:ln>
        </p:spPr>
        <p:txBody>
          <a:bodyPr vert="horz" wrap="square" lIns="92075" tIns="46038" rIns="92075" bIns="46038" numCol="1" anchor="t" anchorCtr="0" compatLnSpc="1">
            <a:prstTxWarp prst="textNoShape">
              <a:avLst/>
            </a:prstTxWarp>
          </a:bodyPr>
          <a:lstStyle/>
          <a:p>
            <a:pPr marL="0" indent="0" eaLnBrk="1" hangingPunct="1">
              <a:lnSpc>
                <a:spcPct val="90000"/>
              </a:lnSpc>
              <a:spcAft>
                <a:spcPct val="50000"/>
              </a:spcAft>
              <a:buFontTx/>
              <a:buNone/>
            </a:pPr>
            <a:r>
              <a:rPr lang="en-US" sz="2800" smtClean="0"/>
              <a:t>Safer Medical Devices </a:t>
            </a:r>
          </a:p>
          <a:p>
            <a:pPr marL="450850" lvl="1" indent="-217488" eaLnBrk="1" hangingPunct="1">
              <a:lnSpc>
                <a:spcPct val="95000"/>
              </a:lnSpc>
              <a:spcBef>
                <a:spcPct val="0"/>
              </a:spcBef>
              <a:spcAft>
                <a:spcPct val="35000"/>
              </a:spcAft>
              <a:buFontTx/>
              <a:buChar char="­"/>
            </a:pPr>
            <a:r>
              <a:rPr lang="en-US" sz="2600" smtClean="0"/>
              <a:t>Sharps with engineered sharps injury protections (SESIP)</a:t>
            </a:r>
          </a:p>
          <a:p>
            <a:pPr marL="450850" lvl="1" indent="-217488" eaLnBrk="1" hangingPunct="1">
              <a:lnSpc>
                <a:spcPct val="95000"/>
              </a:lnSpc>
              <a:spcBef>
                <a:spcPct val="0"/>
              </a:spcBef>
              <a:spcAft>
                <a:spcPct val="35000"/>
              </a:spcAft>
              <a:buFontTx/>
              <a:buChar char="­"/>
            </a:pPr>
            <a:r>
              <a:rPr lang="en-US" sz="2600" smtClean="0"/>
              <a:t>Needleless systems</a:t>
            </a:r>
          </a:p>
          <a:p>
            <a:pPr marL="450850" lvl="1" indent="-217488" eaLnBrk="1" hangingPunct="1">
              <a:lnSpc>
                <a:spcPct val="95000"/>
              </a:lnSpc>
              <a:spcBef>
                <a:spcPct val="0"/>
              </a:spcBef>
              <a:spcAft>
                <a:spcPct val="35000"/>
              </a:spcAft>
              <a:buFontTx/>
              <a:buChar char="­"/>
            </a:pPr>
            <a:r>
              <a:rPr lang="en-US" sz="2600" smtClean="0"/>
              <a:t>Self-blunting needles</a:t>
            </a:r>
          </a:p>
          <a:p>
            <a:pPr marL="450850" lvl="1" indent="-217488" eaLnBrk="1" hangingPunct="1">
              <a:lnSpc>
                <a:spcPct val="95000"/>
              </a:lnSpc>
              <a:spcBef>
                <a:spcPct val="0"/>
              </a:spcBef>
              <a:spcAft>
                <a:spcPct val="35000"/>
              </a:spcAft>
              <a:buFontTx/>
              <a:buChar char="­"/>
            </a:pPr>
            <a:r>
              <a:rPr lang="en-US" sz="2600" smtClean="0"/>
              <a:t>Plastic capillary tubes</a:t>
            </a:r>
          </a:p>
        </p:txBody>
      </p:sp>
      <p:sp>
        <p:nvSpPr>
          <p:cNvPr id="51205" name="Rectangle 5"/>
          <p:cNvSpPr>
            <a:spLocks noGrp="1" noChangeArrowheads="1"/>
          </p:cNvSpPr>
          <p:nvPr>
            <p:ph type="title"/>
          </p:nvPr>
        </p:nvSpPr>
        <p:spPr/>
        <p:txBody>
          <a:bodyPr/>
          <a:lstStyle/>
          <a:p>
            <a:pPr eaLnBrk="1" hangingPunct="1">
              <a:defRPr/>
            </a:pPr>
            <a:r>
              <a:rPr lang="en-US" smtClean="0"/>
              <a:t>Exposure Controls</a:t>
            </a:r>
          </a:p>
        </p:txBody>
      </p:sp>
      <p:sp>
        <p:nvSpPr>
          <p:cNvPr id="51207" name="Text Box 7"/>
          <p:cNvSpPr txBox="1">
            <a:spLocks noChangeArrowheads="1"/>
          </p:cNvSpPr>
          <p:nvPr/>
        </p:nvSpPr>
        <p:spPr bwMode="auto">
          <a:xfrm>
            <a:off x="914400" y="1143000"/>
            <a:ext cx="84582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Equipment and Safer Medical Devices</a:t>
            </a:r>
          </a:p>
        </p:txBody>
      </p:sp>
      <p:sp>
        <p:nvSpPr>
          <p:cNvPr id="35845" name="Text Box 8"/>
          <p:cNvSpPr txBox="1">
            <a:spLocks noChangeArrowheads="1"/>
          </p:cNvSpPr>
          <p:nvPr/>
        </p:nvSpPr>
        <p:spPr bwMode="auto">
          <a:xfrm>
            <a:off x="2895600" y="1676400"/>
            <a:ext cx="4419600" cy="476250"/>
          </a:xfrm>
          <a:prstGeom prst="rect">
            <a:avLst/>
          </a:prstGeom>
          <a:noFill/>
          <a:ln w="9525">
            <a:noFill/>
            <a:miter lim="800000"/>
            <a:headEnd/>
            <a:tailEnd/>
          </a:ln>
        </p:spPr>
        <p:txBody>
          <a:bodyPr lIns="92075" tIns="46038" rIns="92075" bIns="46038">
            <a:spAutoFit/>
          </a:bodyPr>
          <a:lstStyle/>
          <a:p>
            <a:pPr marL="233363" indent="-233363">
              <a:spcBef>
                <a:spcPct val="0"/>
              </a:spcBef>
              <a:buFontTx/>
              <a:buChar char="•"/>
            </a:pPr>
            <a:r>
              <a:rPr lang="en-US" sz="2800" b="0"/>
              <a:t>Other Devices</a:t>
            </a:r>
          </a:p>
        </p:txBody>
      </p:sp>
      <p:grpSp>
        <p:nvGrpSpPr>
          <p:cNvPr id="35846" name="Group 23"/>
          <p:cNvGrpSpPr>
            <a:grpSpLocks/>
          </p:cNvGrpSpPr>
          <p:nvPr/>
        </p:nvGrpSpPr>
        <p:grpSpPr bwMode="auto">
          <a:xfrm>
            <a:off x="5334000" y="2667000"/>
            <a:ext cx="3962400" cy="2216150"/>
            <a:chOff x="3360" y="2013"/>
            <a:chExt cx="2496" cy="1396"/>
          </a:xfrm>
        </p:grpSpPr>
        <p:pic>
          <p:nvPicPr>
            <p:cNvPr id="35849" name="Picture 20" descr="Sharp 1"/>
            <p:cNvPicPr>
              <a:picLocks noChangeAspect="1" noChangeArrowheads="1"/>
            </p:cNvPicPr>
            <p:nvPr/>
          </p:nvPicPr>
          <p:blipFill>
            <a:blip r:embed="rId3" cstate="print"/>
            <a:srcRect/>
            <a:stretch>
              <a:fillRect/>
            </a:stretch>
          </p:blipFill>
          <p:spPr bwMode="auto">
            <a:xfrm>
              <a:off x="3360" y="2013"/>
              <a:ext cx="2496" cy="1299"/>
            </a:xfrm>
            <a:prstGeom prst="rect">
              <a:avLst/>
            </a:prstGeom>
            <a:noFill/>
            <a:ln w="9525">
              <a:noFill/>
              <a:miter lim="800000"/>
              <a:headEnd/>
              <a:tailEnd/>
            </a:ln>
          </p:spPr>
        </p:pic>
        <p:sp>
          <p:nvSpPr>
            <p:cNvPr id="35850" name="Text Box 21"/>
            <p:cNvSpPr txBox="1">
              <a:spLocks noChangeArrowheads="1"/>
            </p:cNvSpPr>
            <p:nvPr/>
          </p:nvSpPr>
          <p:spPr bwMode="auto">
            <a:xfrm>
              <a:off x="4142" y="3197"/>
              <a:ext cx="1140" cy="212"/>
            </a:xfrm>
            <a:prstGeom prst="rect">
              <a:avLst/>
            </a:prstGeom>
            <a:noFill/>
            <a:ln w="9525">
              <a:noFill/>
              <a:miter lim="800000"/>
              <a:headEnd/>
              <a:tailEnd/>
            </a:ln>
          </p:spPr>
          <p:txBody>
            <a:bodyPr wrap="none">
              <a:spAutoFit/>
            </a:bodyPr>
            <a:lstStyle/>
            <a:p>
              <a:pPr algn="l">
                <a:lnSpc>
                  <a:spcPct val="100000"/>
                </a:lnSpc>
                <a:spcBef>
                  <a:spcPct val="0"/>
                </a:spcBef>
              </a:pPr>
              <a:r>
                <a:rPr lang="en-US" sz="1600" b="0"/>
                <a:t>Protected position</a:t>
              </a:r>
            </a:p>
          </p:txBody>
        </p:sp>
        <p:sp>
          <p:nvSpPr>
            <p:cNvPr id="35851" name="Text Box 22"/>
            <p:cNvSpPr txBox="1">
              <a:spLocks noChangeArrowheads="1"/>
            </p:cNvSpPr>
            <p:nvPr/>
          </p:nvSpPr>
          <p:spPr bwMode="auto">
            <a:xfrm>
              <a:off x="4032" y="2371"/>
              <a:ext cx="1289" cy="212"/>
            </a:xfrm>
            <a:prstGeom prst="rect">
              <a:avLst/>
            </a:prstGeom>
            <a:noFill/>
            <a:ln w="9525">
              <a:noFill/>
              <a:miter lim="800000"/>
              <a:headEnd/>
              <a:tailEnd/>
            </a:ln>
          </p:spPr>
          <p:txBody>
            <a:bodyPr wrap="none">
              <a:spAutoFit/>
            </a:bodyPr>
            <a:lstStyle/>
            <a:p>
              <a:pPr algn="l">
                <a:lnSpc>
                  <a:spcPct val="100000"/>
                </a:lnSpc>
                <a:spcBef>
                  <a:spcPct val="0"/>
                </a:spcBef>
              </a:pPr>
              <a:r>
                <a:rPr lang="en-US" sz="1600" b="0"/>
                <a:t>Unprotected position</a:t>
              </a:r>
            </a:p>
          </p:txBody>
        </p:sp>
      </p:grpSp>
      <p:sp>
        <p:nvSpPr>
          <p:cNvPr id="35847" name="Rectangle 24"/>
          <p:cNvSpPr>
            <a:spLocks noChangeArrowheads="1"/>
          </p:cNvSpPr>
          <p:nvPr/>
        </p:nvSpPr>
        <p:spPr bwMode="auto">
          <a:xfrm>
            <a:off x="5105400" y="5334000"/>
            <a:ext cx="4572000" cy="914400"/>
          </a:xfrm>
          <a:prstGeom prst="rect">
            <a:avLst/>
          </a:prstGeom>
          <a:noFill/>
          <a:ln w="9525">
            <a:noFill/>
            <a:miter lim="800000"/>
            <a:headEnd/>
            <a:tailEnd/>
          </a:ln>
        </p:spPr>
        <p:txBody>
          <a:bodyPr lIns="45720" tIns="46038" rIns="45720" bIns="46038" anchor="ctr" anchorCtr="1"/>
          <a:lstStyle/>
          <a:p>
            <a:pPr algn="l">
              <a:lnSpc>
                <a:spcPct val="85000"/>
              </a:lnSpc>
              <a:spcBef>
                <a:spcPct val="0"/>
              </a:spcBef>
            </a:pPr>
            <a:r>
              <a:rPr lang="en-US" sz="1600" b="0"/>
              <a:t>Example of needle guard with protected sliding sheath that is pushed forward after use and locks (with some designs the shield must be twisted to engage the lock).</a:t>
            </a:r>
          </a:p>
        </p:txBody>
      </p:sp>
      <p:sp>
        <p:nvSpPr>
          <p:cNvPr id="35848" name="Rectangle 25"/>
          <p:cNvSpPr>
            <a:spLocks noChangeArrowheads="1"/>
          </p:cNvSpPr>
          <p:nvPr/>
        </p:nvSpPr>
        <p:spPr bwMode="auto">
          <a:xfrm>
            <a:off x="5011738" y="2590800"/>
            <a:ext cx="4724400" cy="3779838"/>
          </a:xfrm>
          <a:prstGeom prst="rect">
            <a:avLst/>
          </a:prstGeom>
          <a:noFill/>
          <a:ln w="12700">
            <a:solidFill>
              <a:schemeClr val="tx1"/>
            </a:solidFill>
            <a:miter lim="800000"/>
            <a:headEnd/>
            <a:tailEnd/>
          </a:ln>
        </p:spPr>
        <p:txBody>
          <a:bodyPr wrap="none" lIns="45720" rIns="45720" anchor="ctr"/>
          <a:lstStyle/>
          <a:p>
            <a:endParaRPr 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pPr eaLnBrk="1" hangingPunct="1">
              <a:defRPr/>
            </a:pPr>
            <a:r>
              <a:rPr lang="en-US" smtClean="0"/>
              <a:t>Exposure Controls</a:t>
            </a:r>
          </a:p>
        </p:txBody>
      </p:sp>
      <p:sp>
        <p:nvSpPr>
          <p:cNvPr id="36867" name="Rectangle 3"/>
          <p:cNvSpPr>
            <a:spLocks noChangeArrowheads="1"/>
          </p:cNvSpPr>
          <p:nvPr/>
        </p:nvSpPr>
        <p:spPr bwMode="auto">
          <a:xfrm>
            <a:off x="523875" y="1676400"/>
            <a:ext cx="9001125" cy="838200"/>
          </a:xfrm>
          <a:prstGeom prst="rect">
            <a:avLst/>
          </a:prstGeom>
          <a:noFill/>
          <a:ln w="9525">
            <a:noFill/>
            <a:miter lim="800000"/>
            <a:headEnd/>
            <a:tailEnd/>
          </a:ln>
        </p:spPr>
        <p:txBody>
          <a:bodyPr lIns="92075" tIns="46038" rIns="92075" bIns="46038"/>
          <a:lstStyle/>
          <a:p>
            <a:pPr algn="l" eaLnBrk="1" hangingPunct="1">
              <a:lnSpc>
                <a:spcPct val="95000"/>
              </a:lnSpc>
              <a:spcBef>
                <a:spcPct val="0"/>
              </a:spcBef>
              <a:spcAft>
                <a:spcPct val="50000"/>
              </a:spcAft>
            </a:pPr>
            <a:r>
              <a:rPr lang="en-US" sz="2600" b="0"/>
              <a:t>Do the job/task in safer ways to minimize any exposure to blood or OPIM:</a:t>
            </a:r>
          </a:p>
        </p:txBody>
      </p:sp>
      <p:sp>
        <p:nvSpPr>
          <p:cNvPr id="449540" name="Text Box 4"/>
          <p:cNvSpPr txBox="1">
            <a:spLocks noChangeArrowheads="1"/>
          </p:cNvSpPr>
          <p:nvPr/>
        </p:nvSpPr>
        <p:spPr bwMode="auto">
          <a:xfrm>
            <a:off x="914400" y="1143000"/>
            <a:ext cx="84582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Safe Work Practices</a:t>
            </a:r>
          </a:p>
        </p:txBody>
      </p:sp>
      <p:sp>
        <p:nvSpPr>
          <p:cNvPr id="36869" name="Rectangle 5"/>
          <p:cNvSpPr>
            <a:spLocks noChangeArrowheads="1"/>
          </p:cNvSpPr>
          <p:nvPr/>
        </p:nvSpPr>
        <p:spPr bwMode="auto">
          <a:xfrm>
            <a:off x="5181600" y="2590800"/>
            <a:ext cx="4800600" cy="3810000"/>
          </a:xfrm>
          <a:prstGeom prst="rect">
            <a:avLst/>
          </a:prstGeom>
          <a:noFill/>
          <a:ln w="9525">
            <a:noFill/>
            <a:miter lim="800000"/>
            <a:headEnd/>
            <a:tailEnd/>
          </a:ln>
        </p:spPr>
        <p:txBody>
          <a:bodyPr lIns="92075" tIns="46038" rIns="92075" bIns="46038"/>
          <a:lstStyle/>
          <a:p>
            <a:pPr marL="450850" lvl="1" indent="-336550" algn="l" eaLnBrk="1" hangingPunct="1">
              <a:spcBef>
                <a:spcPct val="0"/>
              </a:spcBef>
              <a:spcAft>
                <a:spcPct val="30000"/>
              </a:spcAft>
              <a:buFont typeface="Wingdings" pitchFamily="2" charset="2"/>
              <a:buChar char="Ø"/>
            </a:pPr>
            <a:r>
              <a:rPr lang="en-US" sz="2600" b="0"/>
              <a:t>Don’t bend, recap, or   remove needles or other sharps </a:t>
            </a:r>
          </a:p>
          <a:p>
            <a:pPr marL="450850" lvl="1" indent="-336550" algn="l" eaLnBrk="1" hangingPunct="1">
              <a:spcBef>
                <a:spcPct val="0"/>
              </a:spcBef>
              <a:spcAft>
                <a:spcPct val="30000"/>
              </a:spcAft>
              <a:buFont typeface="Wingdings" pitchFamily="2" charset="2"/>
              <a:buChar char="Ø"/>
            </a:pPr>
            <a:r>
              <a:rPr lang="en-US" sz="2600" b="0"/>
              <a:t>Don’t shear or break   needles</a:t>
            </a:r>
          </a:p>
          <a:p>
            <a:pPr marL="450850" lvl="1" indent="-336550" algn="l" eaLnBrk="1" hangingPunct="1">
              <a:spcBef>
                <a:spcPct val="0"/>
              </a:spcBef>
              <a:buFont typeface="Wingdings" pitchFamily="2" charset="2"/>
              <a:buChar char="Ø"/>
            </a:pPr>
            <a:r>
              <a:rPr lang="en-US" sz="2600" b="0"/>
              <a:t>Place </a:t>
            </a:r>
            <a:r>
              <a:rPr lang="en-US" sz="2600" b="0">
                <a:cs typeface="Times New Roman" pitchFamily="18" charset="0"/>
              </a:rPr>
              <a:t>contaminated   reusable sharps immediately in appropriate containers until properly decontaminated</a:t>
            </a:r>
            <a:endParaRPr lang="en-US" sz="2600" b="0"/>
          </a:p>
        </p:txBody>
      </p:sp>
      <p:pic>
        <p:nvPicPr>
          <p:cNvPr id="36870" name="Picture 15" descr="dispos4"/>
          <p:cNvPicPr>
            <a:picLocks noChangeAspect="1" noChangeArrowheads="1"/>
          </p:cNvPicPr>
          <p:nvPr/>
        </p:nvPicPr>
        <p:blipFill>
          <a:blip r:embed="rId3" cstate="print">
            <a:lum bright="10000" contrast="-20000"/>
          </a:blip>
          <a:srcRect l="5540" t="7362" r="3810" b="6871"/>
          <a:stretch>
            <a:fillRect/>
          </a:stretch>
        </p:blipFill>
        <p:spPr bwMode="auto">
          <a:xfrm>
            <a:off x="762000" y="3200400"/>
            <a:ext cx="3927475" cy="2622550"/>
          </a:xfrm>
          <a:prstGeom prst="rect">
            <a:avLst/>
          </a:prstGeom>
          <a:noFill/>
          <a:ln w="9525">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pPr eaLnBrk="1" hangingPunct="1">
              <a:defRPr/>
            </a:pPr>
            <a:r>
              <a:rPr lang="en-US" smtClean="0"/>
              <a:t>Exposure Controls</a:t>
            </a:r>
          </a:p>
        </p:txBody>
      </p:sp>
      <p:sp>
        <p:nvSpPr>
          <p:cNvPr id="451588" name="Text Box 4"/>
          <p:cNvSpPr txBox="1">
            <a:spLocks noChangeArrowheads="1"/>
          </p:cNvSpPr>
          <p:nvPr/>
        </p:nvSpPr>
        <p:spPr bwMode="auto">
          <a:xfrm>
            <a:off x="914400" y="1143000"/>
            <a:ext cx="84582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Safe Work Practices</a:t>
            </a:r>
          </a:p>
        </p:txBody>
      </p:sp>
      <p:sp>
        <p:nvSpPr>
          <p:cNvPr id="37892" name="Rectangle 5"/>
          <p:cNvSpPr>
            <a:spLocks noChangeArrowheads="1"/>
          </p:cNvSpPr>
          <p:nvPr/>
        </p:nvSpPr>
        <p:spPr bwMode="auto">
          <a:xfrm>
            <a:off x="457200" y="2362200"/>
            <a:ext cx="3886200" cy="3810000"/>
          </a:xfrm>
          <a:prstGeom prst="rect">
            <a:avLst/>
          </a:prstGeom>
          <a:noFill/>
          <a:ln w="9525">
            <a:noFill/>
            <a:miter lim="800000"/>
            <a:headEnd/>
            <a:tailEnd/>
          </a:ln>
        </p:spPr>
        <p:txBody>
          <a:bodyPr lIns="92075" tIns="46038" rIns="92075" bIns="46038"/>
          <a:lstStyle/>
          <a:p>
            <a:pPr marL="450850" lvl="1" indent="-336550" algn="l" eaLnBrk="1" hangingPunct="1">
              <a:spcBef>
                <a:spcPct val="20000"/>
              </a:spcBef>
              <a:spcAft>
                <a:spcPct val="40000"/>
              </a:spcAft>
              <a:buFont typeface="Wingdings" pitchFamily="2" charset="2"/>
              <a:buChar char="Ø"/>
            </a:pPr>
            <a:r>
              <a:rPr lang="en-US" sz="2600" b="0">
                <a:cs typeface="Times New Roman" pitchFamily="18" charset="0"/>
              </a:rPr>
              <a:t>Do not pipette or suction blood or OPIM by mouth.</a:t>
            </a:r>
            <a:endParaRPr lang="en-US" sz="2600" b="0"/>
          </a:p>
          <a:p>
            <a:pPr marL="450850" lvl="1" indent="-336550" algn="l" eaLnBrk="1" hangingPunct="1">
              <a:spcBef>
                <a:spcPct val="20000"/>
              </a:spcBef>
              <a:spcAft>
                <a:spcPct val="40000"/>
              </a:spcAft>
              <a:buFont typeface="Wingdings" pitchFamily="2" charset="2"/>
              <a:buChar char="Ø"/>
            </a:pPr>
            <a:r>
              <a:rPr lang="en-US" sz="2600" b="0"/>
              <a:t>Wash hands after each glove use and immediately or ASAP after exposure.</a:t>
            </a:r>
          </a:p>
          <a:p>
            <a:pPr marL="450850" lvl="1" indent="-336550" algn="l" eaLnBrk="1" hangingPunct="1">
              <a:spcBef>
                <a:spcPct val="20000"/>
              </a:spcBef>
              <a:spcAft>
                <a:spcPct val="40000"/>
              </a:spcAft>
              <a:buFont typeface="Wingdings" pitchFamily="2" charset="2"/>
              <a:buChar char="Ø"/>
            </a:pPr>
            <a:r>
              <a:rPr lang="en-US" sz="2600" b="0"/>
              <a:t>Remove PPE before leaving work area.</a:t>
            </a:r>
          </a:p>
        </p:txBody>
      </p:sp>
      <p:pic>
        <p:nvPicPr>
          <p:cNvPr id="37893" name="Picture 14"/>
          <p:cNvPicPr>
            <a:picLocks noChangeArrowheads="1"/>
          </p:cNvPicPr>
          <p:nvPr/>
        </p:nvPicPr>
        <p:blipFill>
          <a:blip r:embed="rId3" cstate="print"/>
          <a:srcRect/>
          <a:stretch>
            <a:fillRect/>
          </a:stretch>
        </p:blipFill>
        <p:spPr bwMode="auto">
          <a:xfrm>
            <a:off x="4495800" y="2154238"/>
            <a:ext cx="3048000" cy="2493962"/>
          </a:xfrm>
          <a:prstGeom prst="rect">
            <a:avLst/>
          </a:prstGeom>
          <a:noFill/>
          <a:ln w="12700">
            <a:solidFill>
              <a:schemeClr val="tx1"/>
            </a:solidFill>
            <a:miter lim="800000"/>
            <a:headEnd/>
            <a:tailEnd/>
          </a:ln>
        </p:spPr>
      </p:pic>
      <p:pic>
        <p:nvPicPr>
          <p:cNvPr id="37894" name="Picture 8"/>
          <p:cNvPicPr>
            <a:picLocks noChangeArrowheads="1"/>
          </p:cNvPicPr>
          <p:nvPr/>
        </p:nvPicPr>
        <p:blipFill>
          <a:blip r:embed="rId4" cstate="print"/>
          <a:srcRect/>
          <a:stretch>
            <a:fillRect/>
          </a:stretch>
        </p:blipFill>
        <p:spPr bwMode="auto">
          <a:xfrm>
            <a:off x="6705600" y="4114800"/>
            <a:ext cx="2971800" cy="2401888"/>
          </a:xfrm>
          <a:prstGeom prst="rect">
            <a:avLst/>
          </a:prstGeom>
          <a:noFill/>
          <a:ln w="12700">
            <a:solidFill>
              <a:schemeClr val="tx1"/>
            </a:solid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pPr eaLnBrk="1" hangingPunct="1">
              <a:defRPr/>
            </a:pPr>
            <a:r>
              <a:rPr lang="en-US" smtClean="0"/>
              <a:t>Exposure Controls</a:t>
            </a:r>
          </a:p>
        </p:txBody>
      </p:sp>
      <p:sp>
        <p:nvSpPr>
          <p:cNvPr id="480260" name="Text Box 4"/>
          <p:cNvSpPr txBox="1">
            <a:spLocks noChangeArrowheads="1"/>
          </p:cNvSpPr>
          <p:nvPr/>
        </p:nvSpPr>
        <p:spPr bwMode="auto">
          <a:xfrm>
            <a:off x="914400" y="1143000"/>
            <a:ext cx="84582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Safe Work Practices</a:t>
            </a:r>
          </a:p>
        </p:txBody>
      </p:sp>
      <p:sp>
        <p:nvSpPr>
          <p:cNvPr id="38916" name="Rectangle 5"/>
          <p:cNvSpPr>
            <a:spLocks noChangeArrowheads="1"/>
          </p:cNvSpPr>
          <p:nvPr/>
        </p:nvSpPr>
        <p:spPr bwMode="auto">
          <a:xfrm>
            <a:off x="4419600" y="2209800"/>
            <a:ext cx="5257800" cy="4419600"/>
          </a:xfrm>
          <a:prstGeom prst="rect">
            <a:avLst/>
          </a:prstGeom>
          <a:noFill/>
          <a:ln w="9525">
            <a:noFill/>
            <a:miter lim="800000"/>
            <a:headEnd/>
            <a:tailEnd/>
          </a:ln>
        </p:spPr>
        <p:txBody>
          <a:bodyPr lIns="92075" tIns="46038" rIns="92075" bIns="46038"/>
          <a:lstStyle/>
          <a:p>
            <a:pPr marL="450850" lvl="1" indent="-336550" algn="l" eaLnBrk="1" hangingPunct="1">
              <a:spcBef>
                <a:spcPct val="20000"/>
              </a:spcBef>
              <a:spcAft>
                <a:spcPct val="40000"/>
              </a:spcAft>
              <a:buFont typeface="Wingdings" pitchFamily="2" charset="2"/>
              <a:buChar char="Ø"/>
            </a:pPr>
            <a:r>
              <a:rPr lang="en-US" sz="2600" b="0"/>
              <a:t>Do not eat, drink, smoke, apply cosmetics or lip balm, or handle contact lenses in any work areas where there is the possibility of exposure to blood or OPIM.</a:t>
            </a:r>
          </a:p>
          <a:p>
            <a:pPr marL="450850" lvl="1" indent="-336550" algn="l" eaLnBrk="1" hangingPunct="1">
              <a:spcBef>
                <a:spcPct val="20000"/>
              </a:spcBef>
              <a:spcAft>
                <a:spcPct val="40000"/>
              </a:spcAft>
              <a:buFont typeface="Wingdings" pitchFamily="2" charset="2"/>
              <a:buChar char="Ø"/>
            </a:pPr>
            <a:r>
              <a:rPr lang="en-US" sz="2600" b="0">
                <a:cs typeface="Arial" pitchFamily="34" charset="0"/>
              </a:rPr>
              <a:t>Do not place food or drink in refrigerators, freezers, shelves, cabinets, or on countertops or bench tops in any work areas.</a:t>
            </a:r>
            <a:endParaRPr lang="en-US" sz="2600" b="0"/>
          </a:p>
        </p:txBody>
      </p:sp>
      <p:grpSp>
        <p:nvGrpSpPr>
          <p:cNvPr id="38917" name="Group 16"/>
          <p:cNvGrpSpPr>
            <a:grpSpLocks/>
          </p:cNvGrpSpPr>
          <p:nvPr/>
        </p:nvGrpSpPr>
        <p:grpSpPr bwMode="auto">
          <a:xfrm>
            <a:off x="457200" y="2530475"/>
            <a:ext cx="3505200" cy="2895600"/>
            <a:chOff x="288" y="1594"/>
            <a:chExt cx="2208" cy="1824"/>
          </a:xfrm>
        </p:grpSpPr>
        <p:pic>
          <p:nvPicPr>
            <p:cNvPr id="38918" name="Picture 10" descr="117-1710_IMG"/>
            <p:cNvPicPr>
              <a:picLocks noChangeAspect="1" noChangeArrowheads="1"/>
            </p:cNvPicPr>
            <p:nvPr/>
          </p:nvPicPr>
          <p:blipFill>
            <a:blip r:embed="rId3" cstate="print"/>
            <a:srcRect l="23438" t="25000"/>
            <a:stretch>
              <a:fillRect/>
            </a:stretch>
          </p:blipFill>
          <p:spPr bwMode="auto">
            <a:xfrm>
              <a:off x="288" y="1701"/>
              <a:ext cx="2208" cy="1622"/>
            </a:xfrm>
            <a:prstGeom prst="rect">
              <a:avLst/>
            </a:prstGeom>
            <a:noFill/>
            <a:ln w="12700">
              <a:solidFill>
                <a:schemeClr val="tx1"/>
              </a:solidFill>
              <a:miter lim="800000"/>
              <a:headEnd/>
              <a:tailEnd/>
            </a:ln>
          </p:spPr>
        </p:pic>
        <p:grpSp>
          <p:nvGrpSpPr>
            <p:cNvPr id="38919" name="Group 13"/>
            <p:cNvGrpSpPr>
              <a:grpSpLocks/>
            </p:cNvGrpSpPr>
            <p:nvPr/>
          </p:nvGrpSpPr>
          <p:grpSpPr bwMode="auto">
            <a:xfrm>
              <a:off x="428" y="1594"/>
              <a:ext cx="1900" cy="1824"/>
              <a:chOff x="480" y="1414"/>
              <a:chExt cx="2205" cy="2206"/>
            </a:xfrm>
          </p:grpSpPr>
          <p:sp>
            <p:nvSpPr>
              <p:cNvPr id="38920" name="AutoShape 11"/>
              <p:cNvSpPr>
                <a:spLocks noChangeAspect="1" noChangeArrowheads="1"/>
              </p:cNvSpPr>
              <p:nvPr/>
            </p:nvSpPr>
            <p:spPr bwMode="auto">
              <a:xfrm>
                <a:off x="480" y="1414"/>
                <a:ext cx="2205" cy="2206"/>
              </a:xfrm>
              <a:custGeom>
                <a:avLst/>
                <a:gdLst>
                  <a:gd name="T0" fmla="*/ 1103 w 21600"/>
                  <a:gd name="T1" fmla="*/ 0 h 21600"/>
                  <a:gd name="T2" fmla="*/ 323 w 21600"/>
                  <a:gd name="T3" fmla="*/ 323 h 21600"/>
                  <a:gd name="T4" fmla="*/ 0 w 21600"/>
                  <a:gd name="T5" fmla="*/ 1103 h 21600"/>
                  <a:gd name="T6" fmla="*/ 323 w 21600"/>
                  <a:gd name="T7" fmla="*/ 1883 h 21600"/>
                  <a:gd name="T8" fmla="*/ 1103 w 21600"/>
                  <a:gd name="T9" fmla="*/ 2206 h 21600"/>
                  <a:gd name="T10" fmla="*/ 1882 w 21600"/>
                  <a:gd name="T11" fmla="*/ 1883 h 21600"/>
                  <a:gd name="T12" fmla="*/ 2205 w 21600"/>
                  <a:gd name="T13" fmla="*/ 1103 h 21600"/>
                  <a:gd name="T14" fmla="*/ 1882 w 21600"/>
                  <a:gd name="T15" fmla="*/ 323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3 h 21600"/>
                  <a:gd name="T26" fmla="*/ 18436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56" y="10800"/>
                    </a:moveTo>
                    <a:cubicBezTo>
                      <a:pt x="656" y="16402"/>
                      <a:pt x="5198" y="20944"/>
                      <a:pt x="10800" y="20944"/>
                    </a:cubicBezTo>
                    <a:cubicBezTo>
                      <a:pt x="16402" y="20944"/>
                      <a:pt x="20944" y="16402"/>
                      <a:pt x="20944" y="10800"/>
                    </a:cubicBezTo>
                    <a:cubicBezTo>
                      <a:pt x="20944" y="5198"/>
                      <a:pt x="16402" y="656"/>
                      <a:pt x="10800" y="656"/>
                    </a:cubicBezTo>
                    <a:cubicBezTo>
                      <a:pt x="5198" y="656"/>
                      <a:pt x="656" y="5198"/>
                      <a:pt x="656" y="10800"/>
                    </a:cubicBezTo>
                    <a:close/>
                  </a:path>
                </a:pathLst>
              </a:custGeom>
              <a:solidFill>
                <a:srgbClr val="FF0000"/>
              </a:solidFill>
              <a:ln w="25400">
                <a:noFill/>
                <a:round/>
                <a:headEnd/>
                <a:tailEnd/>
              </a:ln>
            </p:spPr>
            <p:txBody>
              <a:bodyPr wrap="none" lIns="45720" rIns="45720" anchor="ctr"/>
              <a:lstStyle/>
              <a:p>
                <a:endParaRPr lang="en-US"/>
              </a:p>
            </p:txBody>
          </p:sp>
          <p:sp>
            <p:nvSpPr>
              <p:cNvPr id="38921" name="Line 12"/>
              <p:cNvSpPr>
                <a:spLocks noChangeShapeType="1"/>
              </p:cNvSpPr>
              <p:nvPr/>
            </p:nvSpPr>
            <p:spPr bwMode="auto">
              <a:xfrm flipH="1">
                <a:off x="816" y="1776"/>
                <a:ext cx="1536" cy="1536"/>
              </a:xfrm>
              <a:prstGeom prst="line">
                <a:avLst/>
              </a:prstGeom>
              <a:noFill/>
              <a:ln w="114300">
                <a:solidFill>
                  <a:srgbClr val="FF0000"/>
                </a:solidFill>
                <a:round/>
                <a:headEnd/>
                <a:tailEnd/>
              </a:ln>
            </p:spPr>
            <p:txBody>
              <a:bodyPr lIns="45720" rIns="45720"/>
              <a:lstStyle/>
              <a:p>
                <a:endParaRPr lang="en-US"/>
              </a:p>
            </p:txBody>
          </p:sp>
        </p:gr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pPr eaLnBrk="1" hangingPunct="1">
              <a:defRPr/>
            </a:pPr>
            <a:r>
              <a:rPr lang="en-US" smtClean="0"/>
              <a:t>Exposure Controls</a:t>
            </a:r>
          </a:p>
        </p:txBody>
      </p:sp>
      <p:sp>
        <p:nvSpPr>
          <p:cNvPr id="39939" name="Text Box 4"/>
          <p:cNvSpPr txBox="1">
            <a:spLocks noChangeArrowheads="1"/>
          </p:cNvSpPr>
          <p:nvPr/>
        </p:nvSpPr>
        <p:spPr bwMode="auto">
          <a:xfrm>
            <a:off x="457200" y="1752600"/>
            <a:ext cx="9448800" cy="749300"/>
          </a:xfrm>
          <a:prstGeom prst="rect">
            <a:avLst/>
          </a:prstGeom>
          <a:noFill/>
          <a:ln w="9525">
            <a:noFill/>
            <a:miter lim="800000"/>
            <a:headEnd/>
            <a:tailEnd/>
          </a:ln>
        </p:spPr>
        <p:txBody>
          <a:bodyPr lIns="92075" tIns="46038" rIns="92075" bIns="46038">
            <a:spAutoFit/>
          </a:bodyPr>
          <a:lstStyle/>
          <a:p>
            <a:pPr algn="l">
              <a:spcBef>
                <a:spcPct val="0"/>
              </a:spcBef>
            </a:pPr>
            <a:r>
              <a:rPr lang="en-US" sz="2400"/>
              <a:t>Clean-up of spills and broken glassware/sharps contaminated with blood or OPIM</a:t>
            </a:r>
          </a:p>
        </p:txBody>
      </p:sp>
      <p:sp>
        <p:nvSpPr>
          <p:cNvPr id="39940" name="Rectangle 5"/>
          <p:cNvSpPr>
            <a:spLocks noChangeArrowheads="1"/>
          </p:cNvSpPr>
          <p:nvPr/>
        </p:nvSpPr>
        <p:spPr bwMode="auto">
          <a:xfrm>
            <a:off x="4876800" y="2514600"/>
            <a:ext cx="5164138" cy="4038600"/>
          </a:xfrm>
          <a:prstGeom prst="rect">
            <a:avLst/>
          </a:prstGeom>
          <a:noFill/>
          <a:ln w="9525">
            <a:noFill/>
            <a:miter lim="800000"/>
            <a:headEnd/>
            <a:tailEnd/>
          </a:ln>
        </p:spPr>
        <p:txBody>
          <a:bodyPr lIns="92075" tIns="46038" rIns="92075" bIns="46038"/>
          <a:lstStyle/>
          <a:p>
            <a:pPr marL="401638" lvl="1" indent="-287338" algn="l" eaLnBrk="1" hangingPunct="1">
              <a:spcBef>
                <a:spcPct val="0"/>
              </a:spcBef>
              <a:spcAft>
                <a:spcPct val="25000"/>
              </a:spcAft>
              <a:buFont typeface="Wingdings" pitchFamily="2" charset="2"/>
              <a:buChar char="Ø"/>
            </a:pPr>
            <a:r>
              <a:rPr lang="en-US" sz="2400" b="0"/>
              <a:t>Wear protective eyewear and mask if splashing is anticipated.</a:t>
            </a:r>
          </a:p>
          <a:p>
            <a:pPr marL="401638" lvl="1" indent="-287338" algn="l" eaLnBrk="1" hangingPunct="1">
              <a:spcBef>
                <a:spcPct val="0"/>
              </a:spcBef>
              <a:spcAft>
                <a:spcPct val="25000"/>
              </a:spcAft>
              <a:buFont typeface="Wingdings" pitchFamily="2" charset="2"/>
              <a:buChar char="Ø"/>
            </a:pPr>
            <a:r>
              <a:rPr lang="en-US" sz="2400" b="0"/>
              <a:t>Remove glass and other sharps materials using a brush and dust pan, forceps, hemostat, etc.  </a:t>
            </a:r>
            <a:r>
              <a:rPr lang="en-US" sz="2400"/>
              <a:t>Do not use your hands.</a:t>
            </a:r>
          </a:p>
          <a:p>
            <a:pPr marL="401638" lvl="1" indent="-287338" algn="l" eaLnBrk="1" hangingPunct="1">
              <a:spcBef>
                <a:spcPct val="0"/>
              </a:spcBef>
              <a:spcAft>
                <a:spcPct val="25000"/>
              </a:spcAft>
              <a:buFont typeface="Wingdings" pitchFamily="2" charset="2"/>
              <a:buChar char="Ø"/>
            </a:pPr>
            <a:r>
              <a:rPr lang="en-US" sz="2400" b="0"/>
              <a:t>Properly discard all materials into a sharps or puncture-resistant biohazardous waste container.</a:t>
            </a:r>
          </a:p>
          <a:p>
            <a:pPr marL="401638" lvl="1" indent="-287338" algn="l" eaLnBrk="1" hangingPunct="1">
              <a:spcBef>
                <a:spcPct val="0"/>
              </a:spcBef>
              <a:buFont typeface="Wingdings" pitchFamily="2" charset="2"/>
              <a:buChar char="Ø"/>
            </a:pPr>
            <a:r>
              <a:rPr lang="en-US" sz="2400" b="0"/>
              <a:t>Use paper/absorbent towels to soak up the spilled materials.</a:t>
            </a:r>
          </a:p>
        </p:txBody>
      </p:sp>
      <p:pic>
        <p:nvPicPr>
          <p:cNvPr id="39941" name="Picture 13" descr="Lena4"/>
          <p:cNvPicPr>
            <a:picLocks noChangeAspect="1" noChangeArrowheads="1"/>
          </p:cNvPicPr>
          <p:nvPr/>
        </p:nvPicPr>
        <p:blipFill>
          <a:blip r:embed="rId3" cstate="print"/>
          <a:srcRect l="18735" t="10518" b="15776"/>
          <a:stretch>
            <a:fillRect/>
          </a:stretch>
        </p:blipFill>
        <p:spPr bwMode="auto">
          <a:xfrm>
            <a:off x="609600" y="3200400"/>
            <a:ext cx="3962400" cy="2695575"/>
          </a:xfrm>
          <a:prstGeom prst="rect">
            <a:avLst/>
          </a:prstGeom>
          <a:noFill/>
          <a:ln w="12700">
            <a:solidFill>
              <a:schemeClr val="tx1"/>
            </a:solidFill>
            <a:miter lim="800000"/>
            <a:headEnd/>
            <a:tailEnd/>
          </a:ln>
        </p:spPr>
      </p:pic>
      <p:sp>
        <p:nvSpPr>
          <p:cNvPr id="474126" name="Text Box 14"/>
          <p:cNvSpPr txBox="1">
            <a:spLocks noChangeArrowheads="1"/>
          </p:cNvSpPr>
          <p:nvPr/>
        </p:nvSpPr>
        <p:spPr bwMode="auto">
          <a:xfrm>
            <a:off x="914400" y="1143000"/>
            <a:ext cx="84582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Safe Work Practices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1026"/>
          <p:cNvSpPr>
            <a:spLocks noGrp="1" noChangeArrowheads="1"/>
          </p:cNvSpPr>
          <p:nvPr>
            <p:ph type="title"/>
          </p:nvPr>
        </p:nvSpPr>
        <p:spPr/>
        <p:txBody>
          <a:bodyPr/>
          <a:lstStyle/>
          <a:p>
            <a:pPr eaLnBrk="1" hangingPunct="1">
              <a:defRPr/>
            </a:pPr>
            <a:r>
              <a:rPr lang="en-US" smtClean="0"/>
              <a:t>Exposure Controls</a:t>
            </a:r>
          </a:p>
        </p:txBody>
      </p:sp>
      <p:sp>
        <p:nvSpPr>
          <p:cNvPr id="40963" name="Rectangle 1028"/>
          <p:cNvSpPr>
            <a:spLocks noChangeArrowheads="1"/>
          </p:cNvSpPr>
          <p:nvPr/>
        </p:nvSpPr>
        <p:spPr bwMode="auto">
          <a:xfrm>
            <a:off x="5257800" y="2590800"/>
            <a:ext cx="4724400" cy="4114800"/>
          </a:xfrm>
          <a:prstGeom prst="rect">
            <a:avLst/>
          </a:prstGeom>
          <a:noFill/>
          <a:ln w="9525">
            <a:noFill/>
            <a:miter lim="800000"/>
            <a:headEnd/>
            <a:tailEnd/>
          </a:ln>
        </p:spPr>
        <p:txBody>
          <a:bodyPr lIns="92075" tIns="46038" rIns="92075" bIns="46038"/>
          <a:lstStyle/>
          <a:p>
            <a:pPr marL="401638" lvl="1" indent="-287338" algn="l" eaLnBrk="1" hangingPunct="1">
              <a:spcBef>
                <a:spcPct val="0"/>
              </a:spcBef>
              <a:spcAft>
                <a:spcPct val="40000"/>
              </a:spcAft>
              <a:buFont typeface="Wingdings" pitchFamily="2" charset="2"/>
              <a:buChar char="Ø"/>
            </a:pPr>
            <a:r>
              <a:rPr lang="en-US" sz="2400" b="0"/>
              <a:t>Clean the area with 10% bleach or</a:t>
            </a:r>
            <a:r>
              <a:rPr lang="en-US" sz="2400" b="0" i="1"/>
              <a:t> </a:t>
            </a:r>
            <a:r>
              <a:rPr lang="en-US" sz="2400" b="0"/>
              <a:t>EPA-registered disinfectant, ex. </a:t>
            </a:r>
            <a:r>
              <a:rPr lang="en-US" sz="2000" b="0"/>
              <a:t>Hepacide Quat®</a:t>
            </a:r>
            <a:r>
              <a:rPr lang="en-US"/>
              <a:t> </a:t>
            </a:r>
            <a:endParaRPr lang="en-US" sz="2400" b="0"/>
          </a:p>
          <a:p>
            <a:pPr marL="401638" lvl="1" indent="-287338" algn="l" eaLnBrk="1" hangingPunct="1">
              <a:spcBef>
                <a:spcPct val="0"/>
              </a:spcBef>
              <a:spcAft>
                <a:spcPct val="40000"/>
              </a:spcAft>
              <a:buFont typeface="Wingdings" pitchFamily="2" charset="2"/>
              <a:buChar char="Ø"/>
            </a:pPr>
            <a:r>
              <a:rPr lang="en-US" sz="2400" b="0"/>
              <a:t>Saturate the spill area with disinfectant.  Leave for 10 minutes (or as specified by product manufacturer) or allow to air dry. </a:t>
            </a:r>
          </a:p>
          <a:p>
            <a:pPr marL="401638" lvl="1" indent="-287338" algn="l" eaLnBrk="1" hangingPunct="1">
              <a:spcBef>
                <a:spcPct val="0"/>
              </a:spcBef>
              <a:buFont typeface="Wingdings" pitchFamily="2" charset="2"/>
              <a:buChar char="Ø"/>
            </a:pPr>
            <a:r>
              <a:rPr lang="en-US" sz="2400" b="0"/>
              <a:t>Properly dispose of paper towels and cleaning materials into proper waste containers.</a:t>
            </a:r>
          </a:p>
        </p:txBody>
      </p:sp>
      <p:pic>
        <p:nvPicPr>
          <p:cNvPr id="40964" name="Picture 1031" descr="Decontam bleach"/>
          <p:cNvPicPr>
            <a:picLocks noChangeAspect="1" noChangeArrowheads="1"/>
          </p:cNvPicPr>
          <p:nvPr/>
        </p:nvPicPr>
        <p:blipFill>
          <a:blip r:embed="rId3" cstate="print"/>
          <a:srcRect/>
          <a:stretch>
            <a:fillRect/>
          </a:stretch>
        </p:blipFill>
        <p:spPr bwMode="auto">
          <a:xfrm>
            <a:off x="762000" y="2971800"/>
            <a:ext cx="4191000" cy="3284538"/>
          </a:xfrm>
          <a:prstGeom prst="rect">
            <a:avLst/>
          </a:prstGeom>
          <a:noFill/>
          <a:ln w="12700">
            <a:solidFill>
              <a:schemeClr val="tx1"/>
            </a:solidFill>
            <a:miter lim="800000"/>
            <a:headEnd/>
            <a:tailEnd/>
          </a:ln>
        </p:spPr>
      </p:pic>
      <p:sp>
        <p:nvSpPr>
          <p:cNvPr id="478217" name="Text Box 1033"/>
          <p:cNvSpPr txBox="1">
            <a:spLocks noChangeArrowheads="1"/>
          </p:cNvSpPr>
          <p:nvPr/>
        </p:nvSpPr>
        <p:spPr bwMode="auto">
          <a:xfrm>
            <a:off x="914400" y="1143000"/>
            <a:ext cx="84582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Safe Work Practices</a:t>
            </a:r>
          </a:p>
        </p:txBody>
      </p:sp>
      <p:sp>
        <p:nvSpPr>
          <p:cNvPr id="40966" name="Text Box 1034"/>
          <p:cNvSpPr txBox="1">
            <a:spLocks noChangeArrowheads="1"/>
          </p:cNvSpPr>
          <p:nvPr/>
        </p:nvSpPr>
        <p:spPr bwMode="auto">
          <a:xfrm>
            <a:off x="609600" y="1752600"/>
            <a:ext cx="9067800" cy="420688"/>
          </a:xfrm>
          <a:prstGeom prst="rect">
            <a:avLst/>
          </a:prstGeom>
          <a:noFill/>
          <a:ln w="9525">
            <a:noFill/>
            <a:miter lim="800000"/>
            <a:headEnd/>
            <a:tailEnd/>
          </a:ln>
        </p:spPr>
        <p:txBody>
          <a:bodyPr lIns="92075" tIns="46038" rIns="92075" bIns="46038">
            <a:spAutoFit/>
          </a:bodyPr>
          <a:lstStyle/>
          <a:p>
            <a:pPr>
              <a:spcBef>
                <a:spcPct val="0"/>
              </a:spcBef>
            </a:pPr>
            <a:r>
              <a:rPr lang="en-US" sz="2400">
                <a:solidFill>
                  <a:srgbClr val="808080"/>
                </a:solidFill>
              </a:rPr>
              <a:t>Clean-up of spills and broken glassware/sharps (cont.)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Applicability</a:t>
            </a:r>
            <a:endParaRPr lang="en-US" dirty="0"/>
          </a:p>
        </p:txBody>
      </p:sp>
      <p:sp>
        <p:nvSpPr>
          <p:cNvPr id="3" name="Content Placeholder 2"/>
          <p:cNvSpPr>
            <a:spLocks noGrp="1"/>
          </p:cNvSpPr>
          <p:nvPr>
            <p:ph idx="1"/>
          </p:nvPr>
        </p:nvSpPr>
        <p:spPr/>
        <p:txBody>
          <a:bodyPr/>
          <a:lstStyle/>
          <a:p>
            <a:pPr>
              <a:buNone/>
            </a:pPr>
            <a:r>
              <a:rPr lang="en-US" dirty="0" smtClean="0"/>
              <a:t>While working in a laboratory the following are the most likely sources of BBP exposure:</a:t>
            </a:r>
          </a:p>
          <a:p>
            <a:pPr>
              <a:buNone/>
            </a:pPr>
            <a:endParaRPr lang="en-US" dirty="0" smtClean="0"/>
          </a:p>
          <a:p>
            <a:pPr lvl="1">
              <a:buFont typeface="Arial" pitchFamily="34" charset="0"/>
              <a:buChar char="•"/>
            </a:pPr>
            <a:r>
              <a:rPr lang="en-US" dirty="0" smtClean="0"/>
              <a:t>Responding to an injured co-worker</a:t>
            </a:r>
          </a:p>
          <a:p>
            <a:pPr lvl="1">
              <a:buNone/>
            </a:pPr>
            <a:endParaRPr lang="en-US" dirty="0" smtClean="0"/>
          </a:p>
          <a:p>
            <a:pPr lvl="1">
              <a:buFont typeface="Arial" pitchFamily="34" charset="0"/>
              <a:buChar char="•"/>
            </a:pPr>
            <a:r>
              <a:rPr lang="en-US" dirty="0" smtClean="0"/>
              <a:t>Working with blood products, tissues, cells from humans, primates, or other animals that have been infected with a BBP</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7"/>
          <p:cNvSpPr>
            <a:spLocks noGrp="1" noChangeArrowheads="1"/>
          </p:cNvSpPr>
          <p:nvPr>
            <p:ph type="body" idx="1"/>
          </p:nvPr>
        </p:nvSpPr>
        <p:spPr bwMode="auto">
          <a:xfrm>
            <a:off x="1143000" y="3124200"/>
            <a:ext cx="3810000" cy="2819400"/>
          </a:xfrm>
          <a:noFill/>
          <a:ln>
            <a:miter lim="800000"/>
            <a:headEnd/>
            <a:tailEnd/>
          </a:ln>
        </p:spPr>
        <p:txBody>
          <a:bodyPr vert="horz" wrap="square" lIns="92075" tIns="46038" rIns="92075" bIns="46038" numCol="1" anchor="t" anchorCtr="0" compatLnSpc="1">
            <a:prstTxWarp prst="textNoShape">
              <a:avLst/>
            </a:prstTxWarp>
          </a:bodyPr>
          <a:lstStyle/>
          <a:p>
            <a:pPr marL="114300" lvl="1" indent="287338" eaLnBrk="1" hangingPunct="1">
              <a:lnSpc>
                <a:spcPct val="90000"/>
              </a:lnSpc>
              <a:spcBef>
                <a:spcPct val="0"/>
              </a:spcBef>
              <a:spcAft>
                <a:spcPct val="20000"/>
              </a:spcAft>
              <a:buFontTx/>
              <a:buChar char="•"/>
            </a:pPr>
            <a:r>
              <a:rPr lang="en-US" sz="2600" smtClean="0"/>
              <a:t>Gloves</a:t>
            </a:r>
          </a:p>
          <a:p>
            <a:pPr marL="114300" lvl="1" indent="287338" eaLnBrk="1" hangingPunct="1">
              <a:lnSpc>
                <a:spcPct val="90000"/>
              </a:lnSpc>
              <a:spcBef>
                <a:spcPct val="0"/>
              </a:spcBef>
              <a:spcAft>
                <a:spcPct val="20000"/>
              </a:spcAft>
              <a:buFontTx/>
              <a:buChar char="•"/>
            </a:pPr>
            <a:r>
              <a:rPr lang="en-US" sz="2600" smtClean="0"/>
              <a:t>Lab coats</a:t>
            </a:r>
          </a:p>
          <a:p>
            <a:pPr marL="114300" lvl="1" indent="287338" eaLnBrk="1" hangingPunct="1">
              <a:lnSpc>
                <a:spcPct val="90000"/>
              </a:lnSpc>
              <a:spcBef>
                <a:spcPct val="0"/>
              </a:spcBef>
              <a:spcAft>
                <a:spcPct val="20000"/>
              </a:spcAft>
              <a:buFontTx/>
              <a:buChar char="•"/>
            </a:pPr>
            <a:r>
              <a:rPr lang="en-US" sz="2600" smtClean="0"/>
              <a:t>Gowns</a:t>
            </a:r>
          </a:p>
          <a:p>
            <a:pPr marL="114300" lvl="1" indent="287338" eaLnBrk="1" hangingPunct="1">
              <a:lnSpc>
                <a:spcPct val="90000"/>
              </a:lnSpc>
              <a:spcBef>
                <a:spcPct val="0"/>
              </a:spcBef>
              <a:spcAft>
                <a:spcPct val="20000"/>
              </a:spcAft>
              <a:buFontTx/>
              <a:buChar char="•"/>
            </a:pPr>
            <a:r>
              <a:rPr lang="en-US" sz="2600" smtClean="0"/>
              <a:t>Shoe covers</a:t>
            </a:r>
          </a:p>
        </p:txBody>
      </p:sp>
      <p:sp>
        <p:nvSpPr>
          <p:cNvPr id="57348" name="Rectangle 1028"/>
          <p:cNvSpPr>
            <a:spLocks noGrp="1" noChangeArrowheads="1"/>
          </p:cNvSpPr>
          <p:nvPr>
            <p:ph type="title"/>
          </p:nvPr>
        </p:nvSpPr>
        <p:spPr/>
        <p:txBody>
          <a:bodyPr/>
          <a:lstStyle/>
          <a:p>
            <a:pPr eaLnBrk="1" hangingPunct="1">
              <a:defRPr/>
            </a:pPr>
            <a:r>
              <a:rPr lang="en-US" smtClean="0"/>
              <a:t>Exposure Controls</a:t>
            </a:r>
          </a:p>
        </p:txBody>
      </p:sp>
      <p:sp>
        <p:nvSpPr>
          <p:cNvPr id="57351" name="Text Box 1031"/>
          <p:cNvSpPr txBox="1">
            <a:spLocks noChangeArrowheads="1"/>
          </p:cNvSpPr>
          <p:nvPr/>
        </p:nvSpPr>
        <p:spPr bwMode="auto">
          <a:xfrm>
            <a:off x="914400" y="1143000"/>
            <a:ext cx="84582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Personal Protective Equipment (PPE)</a:t>
            </a:r>
          </a:p>
        </p:txBody>
      </p:sp>
      <p:sp>
        <p:nvSpPr>
          <p:cNvPr id="41989" name="Rectangle 1032"/>
          <p:cNvSpPr>
            <a:spLocks noChangeArrowheads="1"/>
          </p:cNvSpPr>
          <p:nvPr/>
        </p:nvSpPr>
        <p:spPr bwMode="auto">
          <a:xfrm>
            <a:off x="533400" y="1905000"/>
            <a:ext cx="9448800" cy="990600"/>
          </a:xfrm>
          <a:prstGeom prst="rect">
            <a:avLst/>
          </a:prstGeom>
          <a:noFill/>
          <a:ln w="9525">
            <a:noFill/>
            <a:miter lim="800000"/>
            <a:headEnd/>
            <a:tailEnd/>
          </a:ln>
        </p:spPr>
        <p:txBody>
          <a:bodyPr lIns="92075" tIns="46038" rIns="92075" bIns="46038"/>
          <a:lstStyle/>
          <a:p>
            <a:pPr algn="l" eaLnBrk="1" hangingPunct="1">
              <a:spcBef>
                <a:spcPct val="20000"/>
              </a:spcBef>
              <a:spcAft>
                <a:spcPct val="40000"/>
              </a:spcAft>
            </a:pPr>
            <a:r>
              <a:rPr lang="en-US" sz="2600" b="0">
                <a:solidFill>
                  <a:schemeClr val="tx2"/>
                </a:solidFill>
              </a:rPr>
              <a:t>You must wear all required PPE.  OSU-CHS</a:t>
            </a:r>
            <a:r>
              <a:rPr lang="en-US" sz="2600" b="0" i="1">
                <a:solidFill>
                  <a:schemeClr val="tx2"/>
                </a:solidFill>
              </a:rPr>
              <a:t> </a:t>
            </a:r>
            <a:r>
              <a:rPr lang="en-US" sz="2600" b="0">
                <a:solidFill>
                  <a:schemeClr val="tx2"/>
                </a:solidFill>
              </a:rPr>
              <a:t>provides employees with the following PPE, as needed, at no cost:</a:t>
            </a:r>
            <a:endParaRPr lang="en-US" sz="2600" b="0"/>
          </a:p>
        </p:txBody>
      </p:sp>
      <p:sp>
        <p:nvSpPr>
          <p:cNvPr id="41990" name="Rectangle 1033"/>
          <p:cNvSpPr>
            <a:spLocks noChangeArrowheads="1"/>
          </p:cNvSpPr>
          <p:nvPr/>
        </p:nvSpPr>
        <p:spPr bwMode="auto">
          <a:xfrm>
            <a:off x="4648200" y="3124200"/>
            <a:ext cx="5181600" cy="1600200"/>
          </a:xfrm>
          <a:prstGeom prst="rect">
            <a:avLst/>
          </a:prstGeom>
          <a:noFill/>
          <a:ln w="9525">
            <a:noFill/>
            <a:miter lim="800000"/>
            <a:headEnd/>
            <a:tailEnd/>
          </a:ln>
        </p:spPr>
        <p:txBody>
          <a:bodyPr lIns="92075" tIns="46038" rIns="92075" bIns="46038"/>
          <a:lstStyle/>
          <a:p>
            <a:pPr marL="114300" lvl="1" indent="287338" algn="l" eaLnBrk="1" hangingPunct="1">
              <a:spcBef>
                <a:spcPct val="0"/>
              </a:spcBef>
              <a:buFontTx/>
              <a:buChar char="•"/>
            </a:pPr>
            <a:r>
              <a:rPr lang="en-US" sz="2600" b="0"/>
              <a:t>Face shields or</a:t>
            </a:r>
          </a:p>
          <a:p>
            <a:pPr marL="114300" lvl="1" indent="287338" algn="l" eaLnBrk="1" hangingPunct="1">
              <a:lnSpc>
                <a:spcPct val="95000"/>
              </a:lnSpc>
              <a:spcBef>
                <a:spcPct val="0"/>
              </a:spcBef>
              <a:spcAft>
                <a:spcPct val="20000"/>
              </a:spcAft>
            </a:pPr>
            <a:r>
              <a:rPr lang="en-US" sz="2600" b="0"/>
              <a:t>Masks and eye protection</a:t>
            </a:r>
          </a:p>
          <a:p>
            <a:pPr marL="114300" lvl="1" indent="287338" algn="l" eaLnBrk="1" hangingPunct="1">
              <a:lnSpc>
                <a:spcPct val="95000"/>
              </a:lnSpc>
              <a:spcBef>
                <a:spcPct val="0"/>
              </a:spcBef>
              <a:spcAft>
                <a:spcPct val="50000"/>
              </a:spcAft>
              <a:buFontTx/>
              <a:buChar char="•"/>
            </a:pPr>
            <a:r>
              <a:rPr lang="en-US" sz="2600" b="0"/>
              <a:t>Resuscitation devices  </a:t>
            </a:r>
          </a:p>
        </p:txBody>
      </p:sp>
      <p:pic>
        <p:nvPicPr>
          <p:cNvPr id="41991" name="Picture 1036" descr="IN00402_"/>
          <p:cNvPicPr>
            <a:picLocks noChangeAspect="1" noChangeArrowheads="1"/>
          </p:cNvPicPr>
          <p:nvPr/>
        </p:nvPicPr>
        <p:blipFill>
          <a:blip r:embed="rId3" cstate="print"/>
          <a:srcRect/>
          <a:stretch>
            <a:fillRect/>
          </a:stretch>
        </p:blipFill>
        <p:spPr bwMode="auto">
          <a:xfrm>
            <a:off x="2400300" y="5334000"/>
            <a:ext cx="1066800" cy="719138"/>
          </a:xfrm>
          <a:prstGeom prst="rect">
            <a:avLst/>
          </a:prstGeom>
          <a:noFill/>
          <a:ln w="9525">
            <a:noFill/>
            <a:miter lim="800000"/>
            <a:headEnd/>
            <a:tailEnd/>
          </a:ln>
        </p:spPr>
      </p:pic>
      <p:pic>
        <p:nvPicPr>
          <p:cNvPr id="41992" name="Picture 1037" descr="j0238897"/>
          <p:cNvPicPr>
            <a:picLocks noChangeAspect="1" noChangeArrowheads="1"/>
          </p:cNvPicPr>
          <p:nvPr/>
        </p:nvPicPr>
        <p:blipFill>
          <a:blip r:embed="rId4" cstate="print"/>
          <a:srcRect/>
          <a:stretch>
            <a:fillRect/>
          </a:stretch>
        </p:blipFill>
        <p:spPr bwMode="auto">
          <a:xfrm>
            <a:off x="6057900" y="4876800"/>
            <a:ext cx="906463" cy="1219200"/>
          </a:xfrm>
          <a:prstGeom prst="rect">
            <a:avLst/>
          </a:prstGeom>
          <a:noFill/>
          <a:ln w="9525">
            <a:noFill/>
            <a:miter lim="800000"/>
            <a:headEnd/>
            <a:tailEnd/>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51" name="Rectangle 7"/>
          <p:cNvSpPr>
            <a:spLocks noGrp="1" noChangeArrowheads="1"/>
          </p:cNvSpPr>
          <p:nvPr>
            <p:ph type="title"/>
          </p:nvPr>
        </p:nvSpPr>
        <p:spPr/>
        <p:txBody>
          <a:bodyPr/>
          <a:lstStyle/>
          <a:p>
            <a:pPr eaLnBrk="1" hangingPunct="1">
              <a:defRPr/>
            </a:pPr>
            <a:r>
              <a:rPr lang="en-US" smtClean="0"/>
              <a:t>Exposure Controls</a:t>
            </a:r>
          </a:p>
        </p:txBody>
      </p:sp>
      <p:sp>
        <p:nvSpPr>
          <p:cNvPr id="441352" name="Text Box 8"/>
          <p:cNvSpPr txBox="1">
            <a:spLocks noChangeArrowheads="1"/>
          </p:cNvSpPr>
          <p:nvPr/>
        </p:nvSpPr>
        <p:spPr bwMode="auto">
          <a:xfrm>
            <a:off x="914400" y="1143000"/>
            <a:ext cx="84582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Personal Protective Equipment (PPE)</a:t>
            </a:r>
          </a:p>
        </p:txBody>
      </p:sp>
      <p:sp>
        <p:nvSpPr>
          <p:cNvPr id="43012" name="Text Box 13"/>
          <p:cNvSpPr txBox="1">
            <a:spLocks noChangeArrowheads="1"/>
          </p:cNvSpPr>
          <p:nvPr/>
        </p:nvSpPr>
        <p:spPr bwMode="auto">
          <a:xfrm>
            <a:off x="1524000" y="1676400"/>
            <a:ext cx="7239000" cy="476250"/>
          </a:xfrm>
          <a:prstGeom prst="rect">
            <a:avLst/>
          </a:prstGeom>
          <a:noFill/>
          <a:ln w="9525">
            <a:noFill/>
            <a:miter lim="800000"/>
            <a:headEnd/>
            <a:tailEnd/>
          </a:ln>
        </p:spPr>
        <p:txBody>
          <a:bodyPr lIns="92075" tIns="46038" rIns="92075" bIns="46038">
            <a:spAutoFit/>
          </a:bodyPr>
          <a:lstStyle/>
          <a:p>
            <a:pPr marL="233363" indent="-233363">
              <a:spcBef>
                <a:spcPct val="0"/>
              </a:spcBef>
            </a:pPr>
            <a:r>
              <a:rPr lang="en-US" sz="2800" b="0">
                <a:solidFill>
                  <a:schemeClr val="tx2"/>
                </a:solidFill>
              </a:rPr>
              <a:t>Remove </a:t>
            </a:r>
            <a:r>
              <a:rPr lang="en-US" sz="2800">
                <a:solidFill>
                  <a:schemeClr val="tx2"/>
                </a:solidFill>
              </a:rPr>
              <a:t>gloves</a:t>
            </a:r>
            <a:r>
              <a:rPr lang="en-US" sz="2800" b="0">
                <a:solidFill>
                  <a:schemeClr val="tx2"/>
                </a:solidFill>
              </a:rPr>
              <a:t> safely and properly</a:t>
            </a:r>
          </a:p>
        </p:txBody>
      </p:sp>
      <p:pic>
        <p:nvPicPr>
          <p:cNvPr id="43013" name="Picture 14" descr="117-1703_IMG"/>
          <p:cNvPicPr>
            <a:picLocks noChangeAspect="1" noChangeArrowheads="1"/>
          </p:cNvPicPr>
          <p:nvPr/>
        </p:nvPicPr>
        <p:blipFill>
          <a:blip r:embed="rId3" cstate="print"/>
          <a:srcRect l="21875" t="26042" r="17969" b="18750"/>
          <a:stretch>
            <a:fillRect/>
          </a:stretch>
        </p:blipFill>
        <p:spPr bwMode="auto">
          <a:xfrm>
            <a:off x="5486400" y="2471738"/>
            <a:ext cx="2743200" cy="1887537"/>
          </a:xfrm>
          <a:prstGeom prst="rect">
            <a:avLst/>
          </a:prstGeom>
          <a:noFill/>
          <a:ln w="12700">
            <a:solidFill>
              <a:schemeClr val="tx1"/>
            </a:solidFill>
            <a:miter lim="800000"/>
            <a:headEnd/>
            <a:tailEnd/>
          </a:ln>
        </p:spPr>
      </p:pic>
      <p:pic>
        <p:nvPicPr>
          <p:cNvPr id="43014" name="Picture 15" descr="117-1707_IMG"/>
          <p:cNvPicPr>
            <a:picLocks noChangeAspect="1" noChangeArrowheads="1"/>
          </p:cNvPicPr>
          <p:nvPr/>
        </p:nvPicPr>
        <p:blipFill>
          <a:blip r:embed="rId4" cstate="print"/>
          <a:srcRect l="19687" t="17708" r="12500" b="17708"/>
          <a:stretch>
            <a:fillRect/>
          </a:stretch>
        </p:blipFill>
        <p:spPr bwMode="auto">
          <a:xfrm>
            <a:off x="6635750" y="4648200"/>
            <a:ext cx="2736850" cy="1905000"/>
          </a:xfrm>
          <a:prstGeom prst="rect">
            <a:avLst/>
          </a:prstGeom>
          <a:noFill/>
          <a:ln w="12700">
            <a:solidFill>
              <a:schemeClr val="tx1"/>
            </a:solidFill>
            <a:miter lim="800000"/>
            <a:headEnd/>
            <a:tailEnd/>
          </a:ln>
        </p:spPr>
      </p:pic>
      <p:grpSp>
        <p:nvGrpSpPr>
          <p:cNvPr id="43015" name="Group 19"/>
          <p:cNvGrpSpPr>
            <a:grpSpLocks/>
          </p:cNvGrpSpPr>
          <p:nvPr/>
        </p:nvGrpSpPr>
        <p:grpSpPr bwMode="auto">
          <a:xfrm>
            <a:off x="457200" y="2286000"/>
            <a:ext cx="5791200" cy="3962400"/>
            <a:chOff x="288" y="1584"/>
            <a:chExt cx="3648" cy="2496"/>
          </a:xfrm>
        </p:grpSpPr>
        <p:sp>
          <p:nvSpPr>
            <p:cNvPr id="43017" name="Rectangle 2"/>
            <p:cNvSpPr>
              <a:spLocks noChangeArrowheads="1"/>
            </p:cNvSpPr>
            <p:nvPr/>
          </p:nvSpPr>
          <p:spPr bwMode="auto">
            <a:xfrm>
              <a:off x="288" y="1584"/>
              <a:ext cx="2880" cy="1584"/>
            </a:xfrm>
            <a:prstGeom prst="rect">
              <a:avLst/>
            </a:prstGeom>
            <a:noFill/>
            <a:ln w="9525">
              <a:noFill/>
              <a:miter lim="800000"/>
              <a:headEnd/>
              <a:tailEnd/>
            </a:ln>
          </p:spPr>
          <p:txBody>
            <a:bodyPr lIns="92075" tIns="46038" rIns="92075" bIns="46038"/>
            <a:lstStyle/>
            <a:p>
              <a:pPr marL="284163" indent="-284163" algn="l" eaLnBrk="1" hangingPunct="1">
                <a:spcBef>
                  <a:spcPct val="0"/>
                </a:spcBef>
                <a:spcAft>
                  <a:spcPct val="25000"/>
                </a:spcAft>
                <a:buFont typeface="Wingdings" pitchFamily="2" charset="2"/>
                <a:buChar char="Ø"/>
              </a:pPr>
              <a:r>
                <a:rPr lang="en-US" sz="2400" b="0"/>
                <a:t>Grasp near cuff of glove and turn it inside out.  Hold in the gloved hand.</a:t>
              </a:r>
            </a:p>
            <a:p>
              <a:pPr marL="284163" indent="-284163" algn="l" eaLnBrk="1" hangingPunct="1">
                <a:spcBef>
                  <a:spcPct val="0"/>
                </a:spcBef>
                <a:spcAft>
                  <a:spcPct val="25000"/>
                </a:spcAft>
                <a:buFont typeface="Wingdings" pitchFamily="2" charset="2"/>
                <a:buChar char="Ø"/>
              </a:pPr>
              <a:r>
                <a:rPr lang="en-US" sz="2400" b="0"/>
                <a:t>Place fingers of bare hand inside cuff of gloved hand and also turn inside out and over the first glove.</a:t>
              </a:r>
            </a:p>
          </p:txBody>
        </p:sp>
        <p:sp>
          <p:nvSpPr>
            <p:cNvPr id="43018" name="Rectangle 16"/>
            <p:cNvSpPr>
              <a:spLocks noChangeArrowheads="1"/>
            </p:cNvSpPr>
            <p:nvPr/>
          </p:nvSpPr>
          <p:spPr bwMode="auto">
            <a:xfrm>
              <a:off x="288" y="3168"/>
              <a:ext cx="3648" cy="912"/>
            </a:xfrm>
            <a:prstGeom prst="rect">
              <a:avLst/>
            </a:prstGeom>
            <a:noFill/>
            <a:ln w="9525">
              <a:noFill/>
              <a:miter lim="800000"/>
              <a:headEnd/>
              <a:tailEnd/>
            </a:ln>
          </p:spPr>
          <p:txBody>
            <a:bodyPr lIns="92075" tIns="46038" rIns="92075" bIns="46038"/>
            <a:lstStyle/>
            <a:p>
              <a:pPr marL="284163" indent="-284163" algn="l" eaLnBrk="1" hangingPunct="1">
                <a:spcBef>
                  <a:spcPct val="0"/>
                </a:spcBef>
                <a:spcAft>
                  <a:spcPct val="25000"/>
                </a:spcAft>
                <a:buFont typeface="Wingdings" pitchFamily="2" charset="2"/>
                <a:buChar char="Ø"/>
              </a:pPr>
              <a:r>
                <a:rPr lang="en-US" sz="2400" b="0"/>
                <a:t>Dispose gloves into proper waste container.</a:t>
              </a:r>
            </a:p>
            <a:p>
              <a:pPr marL="284163" indent="-284163" algn="l" eaLnBrk="1" hangingPunct="1">
                <a:spcBef>
                  <a:spcPct val="0"/>
                </a:spcBef>
                <a:buFont typeface="Wingdings" pitchFamily="2" charset="2"/>
                <a:buChar char="Ø"/>
              </a:pPr>
              <a:r>
                <a:rPr lang="en-US" sz="2400" b="0"/>
                <a:t>Clean hands thoroughly with soap and water </a:t>
              </a:r>
              <a:r>
                <a:rPr lang="en-US" sz="2200" b="0"/>
                <a:t>(or antiseptic hand rub product if handwashing facilities not available)</a:t>
              </a:r>
              <a:r>
                <a:rPr lang="en-US" sz="2400" b="0"/>
                <a:t>.</a:t>
              </a:r>
            </a:p>
          </p:txBody>
        </p:sp>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pPr eaLnBrk="1" hangingPunct="1">
              <a:defRPr/>
            </a:pPr>
            <a:r>
              <a:rPr lang="en-US" smtClean="0"/>
              <a:t>Safe and proper glove removal</a:t>
            </a:r>
          </a:p>
        </p:txBody>
      </p:sp>
    </p:spTree>
    <p:controls>
      <p:control spid="3074" name="ShockwaveFlash1" r:id="rId2" imgW="5257143" imgH="4064516"/>
    </p:controls>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9" name="Rectangle 9"/>
          <p:cNvSpPr>
            <a:spLocks noGrp="1" noChangeArrowheads="1"/>
          </p:cNvSpPr>
          <p:nvPr>
            <p:ph type="title"/>
          </p:nvPr>
        </p:nvSpPr>
        <p:spPr/>
        <p:txBody>
          <a:bodyPr/>
          <a:lstStyle/>
          <a:p>
            <a:pPr eaLnBrk="1" hangingPunct="1">
              <a:defRPr/>
            </a:pPr>
            <a:r>
              <a:rPr lang="en-US" smtClean="0"/>
              <a:t>Exposure Controls</a:t>
            </a:r>
          </a:p>
        </p:txBody>
      </p:sp>
      <p:sp>
        <p:nvSpPr>
          <p:cNvPr id="61450" name="Text Box 10"/>
          <p:cNvSpPr txBox="1">
            <a:spLocks noChangeArrowheads="1"/>
          </p:cNvSpPr>
          <p:nvPr/>
        </p:nvSpPr>
        <p:spPr bwMode="auto">
          <a:xfrm>
            <a:off x="914400" y="1143000"/>
            <a:ext cx="84582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Personal Protective Equipment (PPE)</a:t>
            </a:r>
          </a:p>
        </p:txBody>
      </p:sp>
      <p:sp>
        <p:nvSpPr>
          <p:cNvPr id="44036" name="Text Box 12"/>
          <p:cNvSpPr txBox="1">
            <a:spLocks noChangeArrowheads="1"/>
          </p:cNvSpPr>
          <p:nvPr/>
        </p:nvSpPr>
        <p:spPr bwMode="auto">
          <a:xfrm>
            <a:off x="3048000" y="1676400"/>
            <a:ext cx="4191000" cy="476250"/>
          </a:xfrm>
          <a:prstGeom prst="rect">
            <a:avLst/>
          </a:prstGeom>
          <a:noFill/>
          <a:ln w="9525">
            <a:noFill/>
            <a:miter lim="800000"/>
            <a:headEnd/>
            <a:tailEnd/>
          </a:ln>
        </p:spPr>
        <p:txBody>
          <a:bodyPr lIns="92075" tIns="46038" rIns="92075" bIns="46038">
            <a:spAutoFit/>
          </a:bodyPr>
          <a:lstStyle/>
          <a:p>
            <a:pPr marL="233363" indent="-233363">
              <a:spcBef>
                <a:spcPct val="0"/>
              </a:spcBef>
              <a:buFontTx/>
              <a:buChar char="•"/>
            </a:pPr>
            <a:r>
              <a:rPr lang="en-US" sz="2800"/>
              <a:t>Protective clothing</a:t>
            </a:r>
          </a:p>
        </p:txBody>
      </p:sp>
      <p:pic>
        <p:nvPicPr>
          <p:cNvPr id="44037" name="Picture 13" descr="lab3_1"/>
          <p:cNvPicPr>
            <a:picLocks noChangeAspect="1" noChangeArrowheads="1"/>
          </p:cNvPicPr>
          <p:nvPr/>
        </p:nvPicPr>
        <p:blipFill>
          <a:blip r:embed="rId3" cstate="print"/>
          <a:srcRect/>
          <a:stretch>
            <a:fillRect/>
          </a:stretch>
        </p:blipFill>
        <p:spPr bwMode="auto">
          <a:xfrm>
            <a:off x="4876800" y="2751138"/>
            <a:ext cx="4648200" cy="3192462"/>
          </a:xfrm>
          <a:prstGeom prst="rect">
            <a:avLst/>
          </a:prstGeom>
          <a:noFill/>
          <a:ln w="19050">
            <a:solidFill>
              <a:schemeClr val="tx1"/>
            </a:solidFill>
            <a:miter lim="800000"/>
            <a:headEnd/>
            <a:tailEnd/>
          </a:ln>
        </p:spPr>
      </p:pic>
      <p:sp>
        <p:nvSpPr>
          <p:cNvPr id="44038" name="Rectangle 14"/>
          <p:cNvSpPr>
            <a:spLocks noGrp="1" noChangeArrowheads="1"/>
          </p:cNvSpPr>
          <p:nvPr>
            <p:ph type="body" idx="1"/>
          </p:nvPr>
        </p:nvSpPr>
        <p:spPr bwMode="auto">
          <a:xfrm>
            <a:off x="609600" y="2590800"/>
            <a:ext cx="4038600" cy="3886200"/>
          </a:xfrm>
          <a:noFill/>
          <a:ln>
            <a:miter lim="800000"/>
            <a:headEnd/>
            <a:tailEnd/>
          </a:ln>
        </p:spPr>
        <p:txBody>
          <a:bodyPr vert="horz" wrap="square" lIns="92075" tIns="46038" rIns="92075" bIns="46038" numCol="1" anchor="t" anchorCtr="0" compatLnSpc="1">
            <a:prstTxWarp prst="textNoShape">
              <a:avLst/>
            </a:prstTxWarp>
          </a:bodyPr>
          <a:lstStyle/>
          <a:p>
            <a:pPr marL="284163" indent="-284163" eaLnBrk="1" hangingPunct="1">
              <a:spcBef>
                <a:spcPct val="0"/>
              </a:spcBef>
              <a:spcAft>
                <a:spcPct val="25000"/>
              </a:spcAft>
              <a:buFontTx/>
              <a:buChar char="-"/>
            </a:pPr>
            <a:r>
              <a:rPr lang="en-US" smtClean="0"/>
              <a:t>Lab coat</a:t>
            </a:r>
          </a:p>
          <a:p>
            <a:pPr marL="284163" indent="-284163" eaLnBrk="1" hangingPunct="1">
              <a:spcBef>
                <a:spcPct val="0"/>
              </a:spcBef>
              <a:spcAft>
                <a:spcPct val="25000"/>
              </a:spcAft>
              <a:buFontTx/>
              <a:buChar char="-"/>
            </a:pPr>
            <a:r>
              <a:rPr lang="en-US" smtClean="0"/>
              <a:t>Gown</a:t>
            </a:r>
          </a:p>
          <a:p>
            <a:pPr marL="284163" indent="-284163" eaLnBrk="1" hangingPunct="1">
              <a:spcBef>
                <a:spcPct val="0"/>
              </a:spcBef>
              <a:spcAft>
                <a:spcPct val="25000"/>
              </a:spcAft>
              <a:buFontTx/>
              <a:buChar char="-"/>
            </a:pPr>
            <a:r>
              <a:rPr lang="en-US" smtClean="0"/>
              <a:t>Apron</a:t>
            </a:r>
          </a:p>
          <a:p>
            <a:pPr marL="284163" indent="-284163" eaLnBrk="1" hangingPunct="1">
              <a:spcBef>
                <a:spcPct val="0"/>
              </a:spcBef>
              <a:spcAft>
                <a:spcPct val="25000"/>
              </a:spcAft>
              <a:buFontTx/>
              <a:buChar char="-"/>
            </a:pPr>
            <a:r>
              <a:rPr lang="en-US" smtClean="0"/>
              <a:t>Surgical cap or hood</a:t>
            </a:r>
          </a:p>
          <a:p>
            <a:pPr marL="284163" indent="-284163" eaLnBrk="1" hangingPunct="1">
              <a:spcBef>
                <a:spcPct val="0"/>
              </a:spcBef>
              <a:spcAft>
                <a:spcPct val="25000"/>
              </a:spcAft>
              <a:buFontTx/>
              <a:buChar char="-"/>
            </a:pPr>
            <a:r>
              <a:rPr lang="en-US" smtClean="0"/>
              <a:t>Shoe cover or boot</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Rectangle 7"/>
          <p:cNvSpPr>
            <a:spLocks noGrp="1" noChangeArrowheads="1"/>
          </p:cNvSpPr>
          <p:nvPr>
            <p:ph type="title"/>
          </p:nvPr>
        </p:nvSpPr>
        <p:spPr/>
        <p:txBody>
          <a:bodyPr/>
          <a:lstStyle/>
          <a:p>
            <a:pPr eaLnBrk="1" hangingPunct="1">
              <a:defRPr/>
            </a:pPr>
            <a:r>
              <a:rPr lang="en-US" smtClean="0"/>
              <a:t>Exposure Controls</a:t>
            </a:r>
          </a:p>
        </p:txBody>
      </p:sp>
      <p:sp>
        <p:nvSpPr>
          <p:cNvPr id="63496" name="Text Box 8"/>
          <p:cNvSpPr txBox="1">
            <a:spLocks noChangeArrowheads="1"/>
          </p:cNvSpPr>
          <p:nvPr/>
        </p:nvSpPr>
        <p:spPr bwMode="auto">
          <a:xfrm>
            <a:off x="914400" y="1143000"/>
            <a:ext cx="84582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Personal Protective Equipment (PPE)</a:t>
            </a:r>
          </a:p>
        </p:txBody>
      </p:sp>
      <p:sp>
        <p:nvSpPr>
          <p:cNvPr id="45060" name="Text Box 9"/>
          <p:cNvSpPr txBox="1">
            <a:spLocks noChangeArrowheads="1"/>
          </p:cNvSpPr>
          <p:nvPr/>
        </p:nvSpPr>
        <p:spPr bwMode="auto">
          <a:xfrm>
            <a:off x="565150" y="1676400"/>
            <a:ext cx="9144000" cy="476250"/>
          </a:xfrm>
          <a:prstGeom prst="rect">
            <a:avLst/>
          </a:prstGeom>
          <a:noFill/>
          <a:ln w="9525">
            <a:noFill/>
            <a:miter lim="800000"/>
            <a:headEnd/>
            <a:tailEnd/>
          </a:ln>
        </p:spPr>
        <p:txBody>
          <a:bodyPr lIns="92075" tIns="46038" rIns="92075" bIns="46038">
            <a:spAutoFit/>
          </a:bodyPr>
          <a:lstStyle/>
          <a:p>
            <a:pPr marL="233363" indent="-233363">
              <a:spcBef>
                <a:spcPct val="0"/>
              </a:spcBef>
              <a:buFontTx/>
              <a:buChar char="•"/>
            </a:pPr>
            <a:r>
              <a:rPr lang="en-US" sz="2800"/>
              <a:t>Eye-Face Protection and Masks</a:t>
            </a:r>
            <a:r>
              <a:rPr lang="en-US" sz="2800" b="0"/>
              <a:t> </a:t>
            </a:r>
          </a:p>
        </p:txBody>
      </p:sp>
      <p:sp>
        <p:nvSpPr>
          <p:cNvPr id="45061" name="Rectangle 10"/>
          <p:cNvSpPr>
            <a:spLocks noGrp="1" noChangeArrowheads="1"/>
          </p:cNvSpPr>
          <p:nvPr>
            <p:ph type="body" idx="1"/>
          </p:nvPr>
        </p:nvSpPr>
        <p:spPr bwMode="auto">
          <a:xfrm>
            <a:off x="3657600" y="2895600"/>
            <a:ext cx="3276600" cy="2590800"/>
          </a:xfrm>
          <a:noFill/>
          <a:ln>
            <a:miter lim="800000"/>
            <a:headEnd/>
            <a:tailEnd/>
          </a:ln>
        </p:spPr>
        <p:txBody>
          <a:bodyPr vert="horz" wrap="square" lIns="92075" tIns="46038" rIns="92075" bIns="46038" numCol="1" anchor="t" anchorCtr="0" compatLnSpc="1">
            <a:prstTxWarp prst="textNoShape">
              <a:avLst/>
            </a:prstTxWarp>
          </a:bodyPr>
          <a:lstStyle/>
          <a:p>
            <a:pPr marL="219075" indent="-219075" eaLnBrk="1" hangingPunct="1">
              <a:spcBef>
                <a:spcPct val="0"/>
              </a:spcBef>
              <a:spcAft>
                <a:spcPct val="25000"/>
              </a:spcAft>
              <a:buFontTx/>
              <a:buChar char="-"/>
            </a:pPr>
            <a:r>
              <a:rPr lang="en-US" sz="2800" smtClean="0"/>
              <a:t>Safety glasses with side shields</a:t>
            </a:r>
          </a:p>
          <a:p>
            <a:pPr marL="219075" indent="-219075" eaLnBrk="1" hangingPunct="1">
              <a:spcBef>
                <a:spcPct val="0"/>
              </a:spcBef>
              <a:spcAft>
                <a:spcPct val="25000"/>
              </a:spcAft>
              <a:buFontTx/>
              <a:buChar char="-"/>
            </a:pPr>
            <a:r>
              <a:rPr lang="en-US" sz="2800" smtClean="0"/>
              <a:t>Splash goggles</a:t>
            </a:r>
          </a:p>
          <a:p>
            <a:pPr marL="219075" indent="-219075" eaLnBrk="1" hangingPunct="1">
              <a:spcBef>
                <a:spcPct val="0"/>
              </a:spcBef>
              <a:spcAft>
                <a:spcPct val="25000"/>
              </a:spcAft>
              <a:buFontTx/>
              <a:buChar char="-"/>
            </a:pPr>
            <a:r>
              <a:rPr lang="en-US" sz="2800" smtClean="0"/>
              <a:t>Face shield</a:t>
            </a:r>
          </a:p>
          <a:p>
            <a:pPr marL="219075" indent="-219075" eaLnBrk="1" hangingPunct="1">
              <a:spcBef>
                <a:spcPct val="0"/>
              </a:spcBef>
              <a:spcAft>
                <a:spcPct val="25000"/>
              </a:spcAft>
              <a:buFontTx/>
              <a:buChar char="-"/>
            </a:pPr>
            <a:r>
              <a:rPr lang="en-US" sz="2800" smtClean="0"/>
              <a:t>Mask</a:t>
            </a:r>
          </a:p>
        </p:txBody>
      </p:sp>
      <p:pic>
        <p:nvPicPr>
          <p:cNvPr id="129026" name="Picture 2" descr="https://encrypted-tbn0.google.com/images?q=tbn:ANd9GcRrbJBK7Q308fFIP02K5jKZm8cHwLVJ3Cq2EWZaaWtbFmvRGBkl"/>
          <p:cNvPicPr>
            <a:picLocks noChangeAspect="1" noChangeArrowheads="1"/>
          </p:cNvPicPr>
          <p:nvPr/>
        </p:nvPicPr>
        <p:blipFill>
          <a:blip r:embed="rId3" cstate="print"/>
          <a:srcRect/>
          <a:stretch>
            <a:fillRect/>
          </a:stretch>
        </p:blipFill>
        <p:spPr bwMode="auto">
          <a:xfrm>
            <a:off x="647700" y="3048000"/>
            <a:ext cx="2819400" cy="2514600"/>
          </a:xfrm>
          <a:prstGeom prst="rect">
            <a:avLst/>
          </a:prstGeom>
          <a:noFill/>
        </p:spPr>
      </p:pic>
      <p:pic>
        <p:nvPicPr>
          <p:cNvPr id="129028" name="Picture 4" descr="https://encrypted-tbn2.google.com/images?q=tbn:ANd9GcScOdOoI977vKTHrfG5P8zOzCMzIkgqYPO7jDeB2SrKvIY_BYpz-g"/>
          <p:cNvPicPr>
            <a:picLocks noChangeAspect="1" noChangeArrowheads="1"/>
          </p:cNvPicPr>
          <p:nvPr/>
        </p:nvPicPr>
        <p:blipFill>
          <a:blip r:embed="rId4" cstate="print"/>
          <a:srcRect/>
          <a:stretch>
            <a:fillRect/>
          </a:stretch>
        </p:blipFill>
        <p:spPr bwMode="auto">
          <a:xfrm>
            <a:off x="7124700" y="2895600"/>
            <a:ext cx="2286000" cy="2514600"/>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Rectangle 7"/>
          <p:cNvSpPr>
            <a:spLocks noGrp="1" noChangeArrowheads="1"/>
          </p:cNvSpPr>
          <p:nvPr>
            <p:ph type="title"/>
          </p:nvPr>
        </p:nvSpPr>
        <p:spPr/>
        <p:txBody>
          <a:bodyPr/>
          <a:lstStyle/>
          <a:p>
            <a:pPr eaLnBrk="1" hangingPunct="1">
              <a:defRPr/>
            </a:pPr>
            <a:r>
              <a:rPr lang="en-US" smtClean="0"/>
              <a:t>Exposure Controls</a:t>
            </a:r>
          </a:p>
        </p:txBody>
      </p:sp>
      <p:sp>
        <p:nvSpPr>
          <p:cNvPr id="65544" name="Text Box 8"/>
          <p:cNvSpPr txBox="1">
            <a:spLocks noChangeArrowheads="1"/>
          </p:cNvSpPr>
          <p:nvPr/>
        </p:nvSpPr>
        <p:spPr bwMode="auto">
          <a:xfrm>
            <a:off x="914400" y="1143000"/>
            <a:ext cx="84582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Personal Protective Equipment (PPE)</a:t>
            </a:r>
          </a:p>
        </p:txBody>
      </p:sp>
      <p:pic>
        <p:nvPicPr>
          <p:cNvPr id="46084" name="Picture 10" descr="AdvResus"/>
          <p:cNvPicPr>
            <a:picLocks noChangeAspect="1" noChangeArrowheads="1"/>
          </p:cNvPicPr>
          <p:nvPr/>
        </p:nvPicPr>
        <p:blipFill>
          <a:blip r:embed="rId3" cstate="print">
            <a:lum bright="-12000" contrast="6000"/>
          </a:blip>
          <a:srcRect/>
          <a:stretch>
            <a:fillRect/>
          </a:stretch>
        </p:blipFill>
        <p:spPr bwMode="auto">
          <a:xfrm>
            <a:off x="3124200" y="2667000"/>
            <a:ext cx="4038600" cy="3721100"/>
          </a:xfrm>
          <a:prstGeom prst="rect">
            <a:avLst/>
          </a:prstGeom>
          <a:noFill/>
          <a:ln w="12700">
            <a:solidFill>
              <a:schemeClr val="tx1"/>
            </a:solidFill>
            <a:miter lim="800000"/>
            <a:headEnd/>
            <a:tailEnd/>
          </a:ln>
        </p:spPr>
      </p:pic>
      <p:sp>
        <p:nvSpPr>
          <p:cNvPr id="46085" name="Text Box 12"/>
          <p:cNvSpPr txBox="1">
            <a:spLocks noChangeArrowheads="1"/>
          </p:cNvSpPr>
          <p:nvPr/>
        </p:nvSpPr>
        <p:spPr bwMode="auto">
          <a:xfrm>
            <a:off x="2895600" y="1676400"/>
            <a:ext cx="4419600" cy="476250"/>
          </a:xfrm>
          <a:prstGeom prst="rect">
            <a:avLst/>
          </a:prstGeom>
          <a:noFill/>
          <a:ln w="9525">
            <a:noFill/>
            <a:miter lim="800000"/>
            <a:headEnd/>
            <a:tailEnd/>
          </a:ln>
        </p:spPr>
        <p:txBody>
          <a:bodyPr lIns="92075" tIns="46038" rIns="92075" bIns="46038">
            <a:spAutoFit/>
          </a:bodyPr>
          <a:lstStyle/>
          <a:p>
            <a:pPr marL="233363" indent="-233363">
              <a:spcBef>
                <a:spcPct val="0"/>
              </a:spcBef>
              <a:buFontTx/>
              <a:buChar char="•"/>
            </a:pPr>
            <a:r>
              <a:rPr lang="en-US" sz="2800" b="0"/>
              <a:t>Resuscitation Devices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bwMode="auto">
          <a:xfrm>
            <a:off x="685800" y="2590800"/>
            <a:ext cx="4648200" cy="3733800"/>
          </a:xfrm>
          <a:noFill/>
          <a:ln>
            <a:miter lim="800000"/>
            <a:headEnd/>
            <a:tailEnd/>
          </a:ln>
        </p:spPr>
        <p:txBody>
          <a:bodyPr vert="horz" wrap="square" lIns="92075" tIns="46038" rIns="92075" bIns="46038" numCol="1" anchor="t" anchorCtr="0" compatLnSpc="1">
            <a:prstTxWarp prst="textNoShape">
              <a:avLst/>
            </a:prstTxWarp>
          </a:bodyPr>
          <a:lstStyle/>
          <a:p>
            <a:pPr marL="284163" indent="-284163" eaLnBrk="1" hangingPunct="1">
              <a:lnSpc>
                <a:spcPct val="90000"/>
              </a:lnSpc>
              <a:spcBef>
                <a:spcPct val="0"/>
              </a:spcBef>
              <a:spcAft>
                <a:spcPct val="35000"/>
              </a:spcAft>
            </a:pPr>
            <a:r>
              <a:rPr lang="en-US" sz="2600" smtClean="0"/>
              <a:t>Written cleaning and decontamination schedule and procedures</a:t>
            </a:r>
          </a:p>
          <a:p>
            <a:pPr marL="284163" indent="-284163" eaLnBrk="1" hangingPunct="1">
              <a:lnSpc>
                <a:spcPct val="90000"/>
              </a:lnSpc>
              <a:spcBef>
                <a:spcPct val="0"/>
              </a:spcBef>
              <a:spcAft>
                <a:spcPct val="35000"/>
              </a:spcAft>
            </a:pPr>
            <a:r>
              <a:rPr lang="en-US" sz="2600" smtClean="0"/>
              <a:t>Approved disinfectant – bleach, EPA-approved, e.g </a:t>
            </a:r>
            <a:r>
              <a:rPr lang="en-US" sz="2400" smtClean="0"/>
              <a:t>Hepacide Quat® </a:t>
            </a:r>
            <a:endParaRPr lang="en-US" sz="2600" smtClean="0"/>
          </a:p>
          <a:p>
            <a:pPr marL="284163" indent="-284163" eaLnBrk="1" hangingPunct="1">
              <a:lnSpc>
                <a:spcPct val="90000"/>
              </a:lnSpc>
              <a:spcBef>
                <a:spcPct val="0"/>
              </a:spcBef>
              <a:spcAft>
                <a:spcPct val="35000"/>
              </a:spcAft>
            </a:pPr>
            <a:r>
              <a:rPr lang="en-US" sz="2600" smtClean="0"/>
              <a:t>Contaminated waste disposal methods</a:t>
            </a:r>
          </a:p>
          <a:p>
            <a:pPr marL="284163" indent="-284163" eaLnBrk="1" hangingPunct="1">
              <a:lnSpc>
                <a:spcPct val="95000"/>
              </a:lnSpc>
              <a:spcBef>
                <a:spcPct val="0"/>
              </a:spcBef>
              <a:spcAft>
                <a:spcPct val="50000"/>
              </a:spcAft>
            </a:pPr>
            <a:r>
              <a:rPr lang="en-US" sz="2600" smtClean="0"/>
              <a:t>Laundry</a:t>
            </a:r>
          </a:p>
        </p:txBody>
      </p:sp>
      <p:sp>
        <p:nvSpPr>
          <p:cNvPr id="67594" name="Text Box 10"/>
          <p:cNvSpPr txBox="1">
            <a:spLocks noChangeArrowheads="1"/>
          </p:cNvSpPr>
          <p:nvPr/>
        </p:nvSpPr>
        <p:spPr bwMode="auto">
          <a:xfrm>
            <a:off x="914400" y="1143000"/>
            <a:ext cx="84582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Housekeeping</a:t>
            </a:r>
          </a:p>
        </p:txBody>
      </p:sp>
      <p:sp>
        <p:nvSpPr>
          <p:cNvPr id="67595" name="Rectangle 11"/>
          <p:cNvSpPr>
            <a:spLocks noGrp="1" noChangeArrowheads="1"/>
          </p:cNvSpPr>
          <p:nvPr>
            <p:ph type="title"/>
          </p:nvPr>
        </p:nvSpPr>
        <p:spPr/>
        <p:txBody>
          <a:bodyPr/>
          <a:lstStyle/>
          <a:p>
            <a:pPr eaLnBrk="1" hangingPunct="1">
              <a:defRPr/>
            </a:pPr>
            <a:r>
              <a:rPr lang="en-US" smtClean="0"/>
              <a:t>Exposure Controls</a:t>
            </a:r>
          </a:p>
        </p:txBody>
      </p:sp>
      <p:sp>
        <p:nvSpPr>
          <p:cNvPr id="47109" name="Rectangle 12"/>
          <p:cNvSpPr>
            <a:spLocks noChangeArrowheads="1"/>
          </p:cNvSpPr>
          <p:nvPr/>
        </p:nvSpPr>
        <p:spPr bwMode="auto">
          <a:xfrm>
            <a:off x="533400" y="1752600"/>
            <a:ext cx="9144000" cy="457200"/>
          </a:xfrm>
          <a:prstGeom prst="rect">
            <a:avLst/>
          </a:prstGeom>
          <a:noFill/>
          <a:ln w="9525">
            <a:noFill/>
            <a:miter lim="800000"/>
            <a:headEnd/>
            <a:tailEnd/>
          </a:ln>
        </p:spPr>
        <p:txBody>
          <a:bodyPr lIns="92075" tIns="46038" rIns="92075" bIns="46038"/>
          <a:lstStyle/>
          <a:p>
            <a:pPr marL="342900" indent="-342900" eaLnBrk="1" hangingPunct="1">
              <a:spcBef>
                <a:spcPct val="20000"/>
              </a:spcBef>
              <a:spcAft>
                <a:spcPct val="40000"/>
              </a:spcAft>
            </a:pPr>
            <a:r>
              <a:rPr lang="en-US" sz="2800" b="0">
                <a:solidFill>
                  <a:schemeClr val="tx2"/>
                </a:solidFill>
              </a:rPr>
              <a:t>   Maintain a clean and sanitary workplace</a:t>
            </a:r>
            <a:endParaRPr lang="en-US" sz="2800" b="0"/>
          </a:p>
        </p:txBody>
      </p:sp>
      <p:grpSp>
        <p:nvGrpSpPr>
          <p:cNvPr id="47110" name="Group 19"/>
          <p:cNvGrpSpPr>
            <a:grpSpLocks/>
          </p:cNvGrpSpPr>
          <p:nvPr/>
        </p:nvGrpSpPr>
        <p:grpSpPr bwMode="auto">
          <a:xfrm>
            <a:off x="5141913" y="2667000"/>
            <a:ext cx="1776412" cy="3660775"/>
            <a:chOff x="3984" y="1534"/>
            <a:chExt cx="1258" cy="2594"/>
          </a:xfrm>
        </p:grpSpPr>
        <p:pic>
          <p:nvPicPr>
            <p:cNvPr id="47113" name="Picture 17"/>
            <p:cNvPicPr>
              <a:picLocks noChangeArrowheads="1"/>
            </p:cNvPicPr>
            <p:nvPr/>
          </p:nvPicPr>
          <p:blipFill>
            <a:blip r:embed="rId3" cstate="print"/>
            <a:srcRect/>
            <a:stretch>
              <a:fillRect/>
            </a:stretch>
          </p:blipFill>
          <p:spPr bwMode="auto">
            <a:xfrm>
              <a:off x="3984" y="1534"/>
              <a:ext cx="1249" cy="2594"/>
            </a:xfrm>
            <a:prstGeom prst="rect">
              <a:avLst/>
            </a:prstGeom>
            <a:noFill/>
            <a:ln w="9525">
              <a:noFill/>
              <a:miter lim="800000"/>
              <a:headEnd/>
              <a:tailEnd/>
            </a:ln>
          </p:spPr>
        </p:pic>
        <p:sp>
          <p:nvSpPr>
            <p:cNvPr id="47114" name="Rectangle 18"/>
            <p:cNvSpPr>
              <a:spLocks noChangeArrowheads="1"/>
            </p:cNvSpPr>
            <p:nvPr/>
          </p:nvSpPr>
          <p:spPr bwMode="auto">
            <a:xfrm>
              <a:off x="4056" y="3366"/>
              <a:ext cx="1186" cy="228"/>
            </a:xfrm>
            <a:prstGeom prst="rect">
              <a:avLst/>
            </a:prstGeom>
            <a:noFill/>
            <a:ln w="9525">
              <a:noFill/>
              <a:miter lim="800000"/>
              <a:headEnd/>
              <a:tailEnd/>
            </a:ln>
          </p:spPr>
          <p:txBody>
            <a:bodyPr lIns="92075" tIns="46038" rIns="92075" bIns="46038">
              <a:spAutoFit/>
            </a:bodyPr>
            <a:lstStyle/>
            <a:p>
              <a:pPr>
                <a:lnSpc>
                  <a:spcPct val="100000"/>
                </a:lnSpc>
                <a:spcBef>
                  <a:spcPct val="0"/>
                </a:spcBef>
              </a:pPr>
              <a:r>
                <a:rPr lang="en-US">
                  <a:solidFill>
                    <a:srgbClr val="000000"/>
                  </a:solidFill>
                </a:rPr>
                <a:t>DISINFECTANT</a:t>
              </a:r>
            </a:p>
          </p:txBody>
        </p:sp>
      </p:grpSp>
      <p:pic>
        <p:nvPicPr>
          <p:cNvPr id="47111" name="Picture 20" descr="PH03443I"/>
          <p:cNvPicPr>
            <a:picLocks noChangeAspect="1" noChangeArrowheads="1"/>
          </p:cNvPicPr>
          <p:nvPr/>
        </p:nvPicPr>
        <p:blipFill>
          <a:blip r:embed="rId4" cstate="print"/>
          <a:srcRect l="7500" t="7426" r="17500" b="3712"/>
          <a:stretch>
            <a:fillRect/>
          </a:stretch>
        </p:blipFill>
        <p:spPr bwMode="auto">
          <a:xfrm>
            <a:off x="7543800" y="4876800"/>
            <a:ext cx="1905000" cy="1517650"/>
          </a:xfrm>
          <a:prstGeom prst="rect">
            <a:avLst/>
          </a:prstGeom>
          <a:noFill/>
          <a:ln w="12700">
            <a:solidFill>
              <a:schemeClr val="tx1"/>
            </a:solidFill>
            <a:miter lim="800000"/>
            <a:headEnd/>
            <a:tailEnd/>
          </a:ln>
        </p:spPr>
      </p:pic>
      <p:pic>
        <p:nvPicPr>
          <p:cNvPr id="47112" name="Picture 22" descr="j0144534"/>
          <p:cNvPicPr>
            <a:picLocks noChangeAspect="1" noChangeArrowheads="1"/>
          </p:cNvPicPr>
          <p:nvPr/>
        </p:nvPicPr>
        <p:blipFill>
          <a:blip r:embed="rId5" cstate="print"/>
          <a:srcRect l="10249" r="2499"/>
          <a:stretch>
            <a:fillRect/>
          </a:stretch>
        </p:blipFill>
        <p:spPr bwMode="auto">
          <a:xfrm>
            <a:off x="7092950" y="2667000"/>
            <a:ext cx="2416175" cy="1827213"/>
          </a:xfrm>
          <a:prstGeom prst="rect">
            <a:avLst/>
          </a:prstGeom>
          <a:noFill/>
          <a:ln w="12700">
            <a:solidFill>
              <a:schemeClr val="tx1"/>
            </a:solidFill>
            <a:miter lim="800000"/>
            <a:headEnd/>
            <a:tailEnd/>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bwMode="auto">
          <a:xfrm>
            <a:off x="533400" y="1981200"/>
            <a:ext cx="5486400" cy="609600"/>
          </a:xfrm>
          <a:noFill/>
          <a:ln>
            <a:miter lim="800000"/>
            <a:headEnd/>
            <a:tailEnd/>
          </a:ln>
        </p:spPr>
        <p:txBody>
          <a:bodyPr vert="horz" wrap="square" lIns="92075" tIns="46038" rIns="92075" bIns="46038" numCol="1" anchor="t" anchorCtr="0" compatLnSpc="1">
            <a:prstTxWarp prst="textNoShape">
              <a:avLst/>
            </a:prstTxWarp>
          </a:bodyPr>
          <a:lstStyle/>
          <a:p>
            <a:pPr eaLnBrk="1" hangingPunct="1">
              <a:lnSpc>
                <a:spcPct val="110000"/>
              </a:lnSpc>
              <a:spcAft>
                <a:spcPct val="40000"/>
              </a:spcAft>
              <a:buFontTx/>
              <a:buNone/>
            </a:pPr>
            <a:r>
              <a:rPr lang="en-US" sz="2800" smtClean="0"/>
              <a:t>Biohazard Labels and Signs</a:t>
            </a:r>
          </a:p>
        </p:txBody>
      </p:sp>
      <p:sp>
        <p:nvSpPr>
          <p:cNvPr id="563203" name="Rectangle 3"/>
          <p:cNvSpPr>
            <a:spLocks noGrp="1" noChangeArrowheads="1"/>
          </p:cNvSpPr>
          <p:nvPr>
            <p:ph type="title"/>
          </p:nvPr>
        </p:nvSpPr>
        <p:spPr/>
        <p:txBody>
          <a:bodyPr/>
          <a:lstStyle/>
          <a:p>
            <a:pPr eaLnBrk="1" hangingPunct="1">
              <a:defRPr/>
            </a:pPr>
            <a:r>
              <a:rPr lang="en-US" smtClean="0"/>
              <a:t>Exposure Controls</a:t>
            </a:r>
          </a:p>
        </p:txBody>
      </p:sp>
      <p:sp>
        <p:nvSpPr>
          <p:cNvPr id="563204" name="Text Box 4"/>
          <p:cNvSpPr txBox="1">
            <a:spLocks noChangeArrowheads="1"/>
          </p:cNvSpPr>
          <p:nvPr/>
        </p:nvSpPr>
        <p:spPr bwMode="auto">
          <a:xfrm>
            <a:off x="914400" y="1143000"/>
            <a:ext cx="84582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Communication of Hazards</a:t>
            </a:r>
          </a:p>
        </p:txBody>
      </p:sp>
      <p:sp>
        <p:nvSpPr>
          <p:cNvPr id="48133" name="Rectangle 9"/>
          <p:cNvSpPr>
            <a:spLocks noChangeArrowheads="1"/>
          </p:cNvSpPr>
          <p:nvPr/>
        </p:nvSpPr>
        <p:spPr bwMode="auto">
          <a:xfrm>
            <a:off x="571500" y="2667000"/>
            <a:ext cx="4648200" cy="3352800"/>
          </a:xfrm>
          <a:prstGeom prst="rect">
            <a:avLst/>
          </a:prstGeom>
          <a:noFill/>
          <a:ln w="9525">
            <a:noFill/>
            <a:miter lim="800000"/>
            <a:headEnd/>
            <a:tailEnd/>
          </a:ln>
        </p:spPr>
        <p:txBody>
          <a:bodyPr lIns="92075" tIns="46038" rIns="92075" bIns="46038"/>
          <a:lstStyle/>
          <a:p>
            <a:pPr marL="282575" indent="-282575" algn="l" eaLnBrk="1" hangingPunct="1">
              <a:spcBef>
                <a:spcPct val="0"/>
              </a:spcBef>
              <a:spcAft>
                <a:spcPct val="30000"/>
              </a:spcAft>
              <a:buFontTx/>
              <a:buChar char="•"/>
            </a:pPr>
            <a:r>
              <a:rPr lang="en-US" sz="2400" b="0">
                <a:cs typeface="Times New Roman" pitchFamily="18" charset="0"/>
              </a:rPr>
              <a:t>Must have biohazard symbol</a:t>
            </a:r>
          </a:p>
          <a:p>
            <a:pPr marL="282575" indent="-282575" algn="l" eaLnBrk="1" hangingPunct="1">
              <a:spcBef>
                <a:spcPct val="0"/>
              </a:spcBef>
              <a:spcAft>
                <a:spcPct val="30000"/>
              </a:spcAft>
              <a:buFontTx/>
              <a:buChar char="•"/>
            </a:pPr>
            <a:r>
              <a:rPr lang="en-US" sz="2400" b="0">
                <a:cs typeface="Times New Roman" pitchFamily="18" charset="0"/>
              </a:rPr>
              <a:t>Labels attached securely to any containers or items containing blood/OPIM </a:t>
            </a:r>
          </a:p>
          <a:p>
            <a:pPr marL="282575" indent="-282575" algn="l" eaLnBrk="1" hangingPunct="1">
              <a:spcBef>
                <a:spcPct val="0"/>
              </a:spcBef>
              <a:spcAft>
                <a:spcPct val="30000"/>
              </a:spcAft>
              <a:buFontTx/>
              <a:buChar char="•"/>
            </a:pPr>
            <a:r>
              <a:rPr lang="en-US" sz="2400" b="0"/>
              <a:t>Signs posted at entrance to specified work areas</a:t>
            </a:r>
          </a:p>
          <a:p>
            <a:pPr marL="282575" indent="-282575" algn="l" eaLnBrk="1" hangingPunct="1">
              <a:spcBef>
                <a:spcPct val="0"/>
              </a:spcBef>
              <a:spcAft>
                <a:spcPct val="30000"/>
              </a:spcAft>
              <a:buFontTx/>
              <a:buChar char="•"/>
            </a:pPr>
            <a:r>
              <a:rPr lang="en-US" sz="2400" b="0"/>
              <a:t>Labels on any contaminated area</a:t>
            </a:r>
          </a:p>
        </p:txBody>
      </p:sp>
      <p:grpSp>
        <p:nvGrpSpPr>
          <p:cNvPr id="48134" name="Group 18"/>
          <p:cNvGrpSpPr>
            <a:grpSpLocks/>
          </p:cNvGrpSpPr>
          <p:nvPr/>
        </p:nvGrpSpPr>
        <p:grpSpPr bwMode="auto">
          <a:xfrm>
            <a:off x="5105400" y="2286000"/>
            <a:ext cx="4572000" cy="4267200"/>
            <a:chOff x="3216" y="1440"/>
            <a:chExt cx="2880" cy="2688"/>
          </a:xfrm>
        </p:grpSpPr>
        <p:sp>
          <p:nvSpPr>
            <p:cNvPr id="48135" name="Rectangle 6"/>
            <p:cNvSpPr>
              <a:spLocks noChangeArrowheads="1"/>
            </p:cNvSpPr>
            <p:nvPr/>
          </p:nvSpPr>
          <p:spPr bwMode="auto">
            <a:xfrm>
              <a:off x="3216" y="3696"/>
              <a:ext cx="1488" cy="432"/>
            </a:xfrm>
            <a:prstGeom prst="rect">
              <a:avLst/>
            </a:prstGeom>
            <a:noFill/>
            <a:ln w="9525">
              <a:noFill/>
              <a:miter lim="800000"/>
              <a:headEnd/>
              <a:tailEnd/>
            </a:ln>
          </p:spPr>
          <p:txBody>
            <a:bodyPr lIns="92075" tIns="46038" rIns="92075" bIns="46038"/>
            <a:lstStyle/>
            <a:p>
              <a:pPr eaLnBrk="1" hangingPunct="1">
                <a:lnSpc>
                  <a:spcPct val="80000"/>
                </a:lnSpc>
                <a:spcBef>
                  <a:spcPct val="0"/>
                </a:spcBef>
              </a:pPr>
              <a:r>
                <a:rPr lang="en-US" sz="1600" b="0">
                  <a:solidFill>
                    <a:schemeClr val="tx2"/>
                  </a:solidFill>
                </a:rPr>
                <a:t>Predominantly fluorescent orange or orange/red background</a:t>
              </a:r>
              <a:endParaRPr lang="en-US" sz="1600" b="0"/>
            </a:p>
          </p:txBody>
        </p:sp>
        <p:pic>
          <p:nvPicPr>
            <p:cNvPr id="48136" name="Picture 7"/>
            <p:cNvPicPr>
              <a:picLocks noChangeArrowheads="1"/>
            </p:cNvPicPr>
            <p:nvPr/>
          </p:nvPicPr>
          <p:blipFill>
            <a:blip r:embed="rId3" cstate="print"/>
            <a:srcRect l="787"/>
            <a:stretch>
              <a:fillRect/>
            </a:stretch>
          </p:blipFill>
          <p:spPr bwMode="auto">
            <a:xfrm>
              <a:off x="3617" y="1440"/>
              <a:ext cx="2143" cy="2073"/>
            </a:xfrm>
            <a:prstGeom prst="rect">
              <a:avLst/>
            </a:prstGeom>
            <a:noFill/>
            <a:ln w="9525">
              <a:solidFill>
                <a:schemeClr val="tx1"/>
              </a:solidFill>
              <a:miter lim="800000"/>
              <a:headEnd/>
              <a:tailEnd/>
            </a:ln>
          </p:spPr>
        </p:pic>
        <p:sp>
          <p:nvSpPr>
            <p:cNvPr id="48137" name="Line 8"/>
            <p:cNvSpPr>
              <a:spLocks noChangeShapeType="1"/>
            </p:cNvSpPr>
            <p:nvPr/>
          </p:nvSpPr>
          <p:spPr bwMode="auto">
            <a:xfrm rot="18828579" flipV="1">
              <a:off x="3732" y="3287"/>
              <a:ext cx="192" cy="360"/>
            </a:xfrm>
            <a:prstGeom prst="line">
              <a:avLst/>
            </a:prstGeom>
            <a:noFill/>
            <a:ln w="44450">
              <a:solidFill>
                <a:schemeClr val="tx1"/>
              </a:solidFill>
              <a:round/>
              <a:headEnd/>
              <a:tailEnd type="triangle" w="sm" len="sm"/>
            </a:ln>
          </p:spPr>
          <p:txBody>
            <a:bodyPr lIns="45720" rIns="45720"/>
            <a:lstStyle/>
            <a:p>
              <a:endParaRPr lang="en-US"/>
            </a:p>
          </p:txBody>
        </p:sp>
        <p:sp>
          <p:nvSpPr>
            <p:cNvPr id="48138" name="Line 11"/>
            <p:cNvSpPr>
              <a:spLocks noChangeShapeType="1"/>
            </p:cNvSpPr>
            <p:nvPr/>
          </p:nvSpPr>
          <p:spPr bwMode="auto">
            <a:xfrm rot="4942736" flipH="1">
              <a:off x="5112" y="3384"/>
              <a:ext cx="624" cy="96"/>
            </a:xfrm>
            <a:prstGeom prst="line">
              <a:avLst/>
            </a:prstGeom>
            <a:noFill/>
            <a:ln w="50800">
              <a:solidFill>
                <a:schemeClr val="tx1"/>
              </a:solidFill>
              <a:round/>
              <a:headEnd/>
              <a:tailEnd type="triangle" w="sm" len="sm"/>
            </a:ln>
          </p:spPr>
          <p:txBody>
            <a:bodyPr lIns="45720" rIns="45720"/>
            <a:lstStyle/>
            <a:p>
              <a:endParaRPr lang="en-US"/>
            </a:p>
          </p:txBody>
        </p:sp>
        <p:sp>
          <p:nvSpPr>
            <p:cNvPr id="48139" name="Line 12"/>
            <p:cNvSpPr>
              <a:spLocks noChangeShapeType="1"/>
            </p:cNvSpPr>
            <p:nvPr/>
          </p:nvSpPr>
          <p:spPr bwMode="auto">
            <a:xfrm rot="7453250" flipH="1">
              <a:off x="4791" y="3446"/>
              <a:ext cx="182" cy="298"/>
            </a:xfrm>
            <a:prstGeom prst="line">
              <a:avLst/>
            </a:prstGeom>
            <a:noFill/>
            <a:ln w="50800">
              <a:solidFill>
                <a:schemeClr val="tx1"/>
              </a:solidFill>
              <a:round/>
              <a:headEnd/>
              <a:tailEnd type="triangle" w="sm" len="sm"/>
            </a:ln>
          </p:spPr>
          <p:txBody>
            <a:bodyPr lIns="45720" rIns="45720"/>
            <a:lstStyle/>
            <a:p>
              <a:endParaRPr lang="en-US"/>
            </a:p>
          </p:txBody>
        </p:sp>
        <p:sp>
          <p:nvSpPr>
            <p:cNvPr id="48140" name="Rectangle 13"/>
            <p:cNvSpPr>
              <a:spLocks noChangeArrowheads="1"/>
            </p:cNvSpPr>
            <p:nvPr/>
          </p:nvSpPr>
          <p:spPr bwMode="auto">
            <a:xfrm>
              <a:off x="4608" y="3744"/>
              <a:ext cx="1488" cy="336"/>
            </a:xfrm>
            <a:prstGeom prst="rect">
              <a:avLst/>
            </a:prstGeom>
            <a:noFill/>
            <a:ln w="9525">
              <a:noFill/>
              <a:miter lim="800000"/>
              <a:headEnd/>
              <a:tailEnd/>
            </a:ln>
          </p:spPr>
          <p:txBody>
            <a:bodyPr lIns="92075" tIns="46038" rIns="92075" bIns="46038"/>
            <a:lstStyle/>
            <a:p>
              <a:pPr eaLnBrk="1" hangingPunct="1">
                <a:lnSpc>
                  <a:spcPct val="80000"/>
                </a:lnSpc>
                <a:spcBef>
                  <a:spcPct val="0"/>
                </a:spcBef>
              </a:pPr>
              <a:r>
                <a:rPr lang="en-US" sz="1600" b="0">
                  <a:solidFill>
                    <a:schemeClr val="tx2"/>
                  </a:solidFill>
                </a:rPr>
                <a:t>Lettering and symbol    in contrasting color to background</a:t>
              </a:r>
              <a:endParaRPr lang="en-US" sz="1600" b="0"/>
            </a:p>
          </p:txBody>
        </p:sp>
      </p:gr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bwMode="auto">
          <a:xfrm>
            <a:off x="609600" y="1981200"/>
            <a:ext cx="8789988" cy="4114800"/>
          </a:xfrm>
          <a:noFill/>
          <a:ln>
            <a:miter lim="800000"/>
            <a:headEnd/>
            <a:tailEnd/>
          </a:ln>
        </p:spPr>
        <p:txBody>
          <a:bodyPr vert="horz" wrap="square" lIns="92075" tIns="46038" rIns="92075" bIns="46038" numCol="1" anchor="t" anchorCtr="0" compatLnSpc="1">
            <a:prstTxWarp prst="textNoShape">
              <a:avLst/>
            </a:prstTxWarp>
          </a:bodyPr>
          <a:lstStyle/>
          <a:p>
            <a:pPr marL="285750" indent="-285750" eaLnBrk="1" hangingPunct="1">
              <a:lnSpc>
                <a:spcPct val="90000"/>
              </a:lnSpc>
              <a:spcBef>
                <a:spcPct val="0"/>
              </a:spcBef>
              <a:spcAft>
                <a:spcPct val="45000"/>
              </a:spcAft>
            </a:pPr>
            <a:r>
              <a:rPr lang="en-US" sz="2600" smtClean="0">
                <a:cs typeface="Times New Roman" pitchFamily="18" charset="0"/>
              </a:rPr>
              <a:t>Liquid or semi-liquid blood or OPIM</a:t>
            </a:r>
          </a:p>
          <a:p>
            <a:pPr marL="285750" indent="-285750" eaLnBrk="1" hangingPunct="1">
              <a:lnSpc>
                <a:spcPct val="90000"/>
              </a:lnSpc>
              <a:spcBef>
                <a:spcPct val="0"/>
              </a:spcBef>
              <a:spcAft>
                <a:spcPct val="45000"/>
              </a:spcAft>
            </a:pPr>
            <a:r>
              <a:rPr lang="en-US" sz="2600" smtClean="0">
                <a:cs typeface="Times New Roman" pitchFamily="18" charset="0"/>
              </a:rPr>
              <a:t>Contaminated items that would release blood or OPIM in a liquid or semi-liquid state if compressed</a:t>
            </a:r>
          </a:p>
          <a:p>
            <a:pPr marL="285750" indent="-285750" eaLnBrk="1" hangingPunct="1">
              <a:lnSpc>
                <a:spcPct val="90000"/>
              </a:lnSpc>
              <a:spcBef>
                <a:spcPct val="0"/>
              </a:spcBef>
              <a:spcAft>
                <a:spcPct val="45000"/>
              </a:spcAft>
            </a:pPr>
            <a:r>
              <a:rPr lang="en-US" sz="2600" smtClean="0">
                <a:cs typeface="Times New Roman" pitchFamily="18" charset="0"/>
              </a:rPr>
              <a:t>Items caked with dried blood or OPIM that are capable of releasing these materials </a:t>
            </a:r>
            <a:br>
              <a:rPr lang="en-US" sz="2600" smtClean="0">
                <a:cs typeface="Times New Roman" pitchFamily="18" charset="0"/>
              </a:rPr>
            </a:br>
            <a:r>
              <a:rPr lang="en-US" sz="2600" smtClean="0">
                <a:cs typeface="Times New Roman" pitchFamily="18" charset="0"/>
              </a:rPr>
              <a:t>during handling</a:t>
            </a:r>
          </a:p>
          <a:p>
            <a:pPr marL="285750" indent="-285750" eaLnBrk="1" hangingPunct="1">
              <a:lnSpc>
                <a:spcPct val="90000"/>
              </a:lnSpc>
              <a:spcBef>
                <a:spcPct val="0"/>
              </a:spcBef>
              <a:spcAft>
                <a:spcPct val="45000"/>
              </a:spcAft>
            </a:pPr>
            <a:r>
              <a:rPr lang="en-US" sz="2600" smtClean="0">
                <a:cs typeface="Times New Roman" pitchFamily="18" charset="0"/>
              </a:rPr>
              <a:t>Contaminated sharps</a:t>
            </a:r>
          </a:p>
          <a:p>
            <a:pPr marL="285750" indent="-285750" eaLnBrk="1" hangingPunct="1">
              <a:lnSpc>
                <a:spcPct val="90000"/>
              </a:lnSpc>
              <a:spcAft>
                <a:spcPct val="40000"/>
              </a:spcAft>
            </a:pPr>
            <a:r>
              <a:rPr lang="en-US" sz="2600" smtClean="0">
                <a:cs typeface="Times New Roman" pitchFamily="18" charset="0"/>
              </a:rPr>
              <a:t>Pathological and microbiological </a:t>
            </a:r>
            <a:br>
              <a:rPr lang="en-US" sz="2600" smtClean="0">
                <a:cs typeface="Times New Roman" pitchFamily="18" charset="0"/>
              </a:rPr>
            </a:br>
            <a:r>
              <a:rPr lang="en-US" sz="2600" smtClean="0">
                <a:cs typeface="Times New Roman" pitchFamily="18" charset="0"/>
              </a:rPr>
              <a:t>wastes containing blood or OPIM</a:t>
            </a:r>
          </a:p>
        </p:txBody>
      </p:sp>
      <p:sp>
        <p:nvSpPr>
          <p:cNvPr id="543747" name="Rectangle 3"/>
          <p:cNvSpPr>
            <a:spLocks noGrp="1" noChangeArrowheads="1"/>
          </p:cNvSpPr>
          <p:nvPr>
            <p:ph type="title"/>
          </p:nvPr>
        </p:nvSpPr>
        <p:spPr/>
        <p:txBody>
          <a:bodyPr/>
          <a:lstStyle/>
          <a:p>
            <a:pPr eaLnBrk="1" hangingPunct="1">
              <a:defRPr/>
            </a:pPr>
            <a:r>
              <a:rPr lang="en-US" smtClean="0"/>
              <a:t>Exposure Controls</a:t>
            </a:r>
          </a:p>
        </p:txBody>
      </p:sp>
      <p:sp>
        <p:nvSpPr>
          <p:cNvPr id="543748" name="Text Box 4"/>
          <p:cNvSpPr txBox="1">
            <a:spLocks noChangeArrowheads="1"/>
          </p:cNvSpPr>
          <p:nvPr/>
        </p:nvSpPr>
        <p:spPr bwMode="auto">
          <a:xfrm>
            <a:off x="914400" y="1143000"/>
            <a:ext cx="84582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Regulated Waste</a:t>
            </a:r>
          </a:p>
        </p:txBody>
      </p:sp>
      <p:pic>
        <p:nvPicPr>
          <p:cNvPr id="49157" name="Picture 5" descr="BBP1"/>
          <p:cNvPicPr>
            <a:picLocks noChangeAspect="1" noChangeArrowheads="1"/>
          </p:cNvPicPr>
          <p:nvPr/>
        </p:nvPicPr>
        <p:blipFill>
          <a:blip r:embed="rId3" cstate="print"/>
          <a:srcRect t="8824" b="20589"/>
          <a:stretch>
            <a:fillRect/>
          </a:stretch>
        </p:blipFill>
        <p:spPr bwMode="auto">
          <a:xfrm>
            <a:off x="6324600" y="4114800"/>
            <a:ext cx="3276600" cy="2184400"/>
          </a:xfrm>
          <a:prstGeom prst="rect">
            <a:avLst/>
          </a:prstGeom>
          <a:noFill/>
          <a:ln w="127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bwMode="auto">
          <a:xfrm>
            <a:off x="3430588" y="2362200"/>
            <a:ext cx="4800600" cy="3581400"/>
          </a:xfrm>
          <a:noFill/>
          <a:ln>
            <a:miter lim="800000"/>
            <a:headEnd/>
            <a:tailEnd/>
          </a:ln>
        </p:spPr>
        <p:txBody>
          <a:bodyPr vert="horz" wrap="square" lIns="92075" tIns="46038" rIns="92075" bIns="46038" numCol="1" anchor="t" anchorCtr="0" compatLnSpc="1">
            <a:prstTxWarp prst="textNoShape">
              <a:avLst/>
            </a:prstTxWarp>
          </a:bodyPr>
          <a:lstStyle/>
          <a:p>
            <a:pPr marL="285750" indent="-285750" eaLnBrk="1" hangingPunct="1">
              <a:lnSpc>
                <a:spcPct val="90000"/>
              </a:lnSpc>
              <a:spcBef>
                <a:spcPct val="0"/>
              </a:spcBef>
              <a:spcAft>
                <a:spcPct val="35000"/>
              </a:spcAft>
            </a:pPr>
            <a:r>
              <a:rPr lang="en-US" sz="2600" dirty="0" smtClean="0"/>
              <a:t>Easily accessible</a:t>
            </a:r>
          </a:p>
          <a:p>
            <a:pPr marL="285750" indent="-285750" eaLnBrk="1" hangingPunct="1">
              <a:lnSpc>
                <a:spcPct val="90000"/>
              </a:lnSpc>
              <a:spcBef>
                <a:spcPct val="0"/>
              </a:spcBef>
              <a:spcAft>
                <a:spcPct val="35000"/>
              </a:spcAft>
            </a:pPr>
            <a:r>
              <a:rPr lang="en-US" sz="2600" dirty="0" smtClean="0"/>
              <a:t>Labeled, color-coded: red/orange</a:t>
            </a:r>
          </a:p>
          <a:p>
            <a:pPr marL="285750" indent="-285750" eaLnBrk="1" hangingPunct="1">
              <a:lnSpc>
                <a:spcPct val="90000"/>
              </a:lnSpc>
              <a:spcBef>
                <a:spcPct val="0"/>
              </a:spcBef>
              <a:spcAft>
                <a:spcPct val="35000"/>
              </a:spcAft>
            </a:pPr>
            <a:r>
              <a:rPr lang="en-US" sz="2600" dirty="0" smtClean="0"/>
              <a:t>Leak-proof, closeable</a:t>
            </a:r>
          </a:p>
          <a:p>
            <a:pPr marL="285750" indent="-285750" eaLnBrk="1" hangingPunct="1">
              <a:lnSpc>
                <a:spcPct val="90000"/>
              </a:lnSpc>
              <a:spcBef>
                <a:spcPct val="0"/>
              </a:spcBef>
              <a:spcAft>
                <a:spcPct val="35000"/>
              </a:spcAft>
            </a:pPr>
            <a:r>
              <a:rPr lang="en-US" sz="2600" dirty="0" smtClean="0"/>
              <a:t>Puncture-resistant for  sharps</a:t>
            </a:r>
          </a:p>
          <a:p>
            <a:pPr marL="285750" indent="-285750" eaLnBrk="1" hangingPunct="1">
              <a:lnSpc>
                <a:spcPct val="90000"/>
              </a:lnSpc>
              <a:spcBef>
                <a:spcPct val="0"/>
              </a:spcBef>
              <a:spcAft>
                <a:spcPct val="35000"/>
              </a:spcAft>
            </a:pPr>
            <a:r>
              <a:rPr lang="en-US" sz="2600" dirty="0" smtClean="0"/>
              <a:t>Replaced routinely </a:t>
            </a:r>
            <a:br>
              <a:rPr lang="en-US" sz="2600" dirty="0" smtClean="0"/>
            </a:br>
            <a:r>
              <a:rPr lang="en-US" sz="2600" dirty="0" smtClean="0"/>
              <a:t>(do no overfill!)</a:t>
            </a:r>
          </a:p>
        </p:txBody>
      </p:sp>
      <p:pic>
        <p:nvPicPr>
          <p:cNvPr id="50179" name="Picture 5"/>
          <p:cNvPicPr>
            <a:picLocks noChangeArrowheads="1"/>
          </p:cNvPicPr>
          <p:nvPr/>
        </p:nvPicPr>
        <p:blipFill>
          <a:blip r:embed="rId3" cstate="print"/>
          <a:srcRect/>
          <a:stretch>
            <a:fillRect/>
          </a:stretch>
        </p:blipFill>
        <p:spPr bwMode="auto">
          <a:xfrm>
            <a:off x="533400" y="2209800"/>
            <a:ext cx="2525713" cy="3810000"/>
          </a:xfrm>
          <a:prstGeom prst="rect">
            <a:avLst/>
          </a:prstGeom>
          <a:noFill/>
          <a:ln w="12700">
            <a:solidFill>
              <a:schemeClr val="tx1"/>
            </a:solidFill>
            <a:miter lim="800000"/>
            <a:headEnd/>
            <a:tailEnd/>
          </a:ln>
        </p:spPr>
      </p:pic>
      <p:sp>
        <p:nvSpPr>
          <p:cNvPr id="71686" name="Rectangle 6"/>
          <p:cNvSpPr>
            <a:spLocks noGrp="1" noChangeArrowheads="1"/>
          </p:cNvSpPr>
          <p:nvPr>
            <p:ph type="title"/>
          </p:nvPr>
        </p:nvSpPr>
        <p:spPr/>
        <p:txBody>
          <a:bodyPr/>
          <a:lstStyle/>
          <a:p>
            <a:pPr eaLnBrk="1" hangingPunct="1">
              <a:defRPr/>
            </a:pPr>
            <a:r>
              <a:rPr lang="en-US" smtClean="0"/>
              <a:t>Exposure Controls</a:t>
            </a:r>
          </a:p>
        </p:txBody>
      </p:sp>
      <p:sp>
        <p:nvSpPr>
          <p:cNvPr id="71689" name="Text Box 9"/>
          <p:cNvSpPr txBox="1">
            <a:spLocks noChangeArrowheads="1"/>
          </p:cNvSpPr>
          <p:nvPr/>
        </p:nvSpPr>
        <p:spPr bwMode="auto">
          <a:xfrm>
            <a:off x="914400" y="1143000"/>
            <a:ext cx="84582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Regulated Waste - Containers</a:t>
            </a:r>
          </a:p>
        </p:txBody>
      </p:sp>
      <p:pic>
        <p:nvPicPr>
          <p:cNvPr id="50182" name="Picture 10" descr="Biocan3"/>
          <p:cNvPicPr>
            <a:picLocks noChangeAspect="1" noChangeArrowheads="1"/>
          </p:cNvPicPr>
          <p:nvPr/>
        </p:nvPicPr>
        <p:blipFill>
          <a:blip r:embed="rId4" cstate="print"/>
          <a:srcRect/>
          <a:stretch>
            <a:fillRect/>
          </a:stretch>
        </p:blipFill>
        <p:spPr bwMode="auto">
          <a:xfrm>
            <a:off x="7419975" y="4114800"/>
            <a:ext cx="1952625" cy="2219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1026"/>
          <p:cNvSpPr>
            <a:spLocks noGrp="1" noChangeArrowheads="1"/>
          </p:cNvSpPr>
          <p:nvPr>
            <p:ph type="title"/>
          </p:nvPr>
        </p:nvSpPr>
        <p:spPr/>
        <p:txBody>
          <a:bodyPr/>
          <a:lstStyle/>
          <a:p>
            <a:pPr eaLnBrk="1" hangingPunct="1">
              <a:defRPr/>
            </a:pPr>
            <a:r>
              <a:rPr lang="en-US" dirty="0" smtClean="0"/>
              <a:t>General overview</a:t>
            </a:r>
          </a:p>
        </p:txBody>
      </p:sp>
      <p:sp>
        <p:nvSpPr>
          <p:cNvPr id="1028" name="Rectangle 1028"/>
          <p:cNvSpPr>
            <a:spLocks noChangeArrowheads="1"/>
          </p:cNvSpPr>
          <p:nvPr/>
        </p:nvSpPr>
        <p:spPr bwMode="auto">
          <a:xfrm>
            <a:off x="152400" y="1219200"/>
            <a:ext cx="10058400" cy="530225"/>
          </a:xfrm>
          <a:prstGeom prst="rect">
            <a:avLst/>
          </a:prstGeom>
          <a:noFill/>
          <a:ln w="9525">
            <a:noFill/>
            <a:miter lim="800000"/>
            <a:headEnd/>
            <a:tailEnd/>
          </a:ln>
        </p:spPr>
        <p:txBody>
          <a:bodyPr lIns="92075" tIns="46038" rIns="92075" bIns="46038">
            <a:spAutoFit/>
          </a:bodyPr>
          <a:lstStyle/>
          <a:p>
            <a:pPr marL="342900" indent="-342900" algn="l" eaLnBrk="1" hangingPunct="1">
              <a:spcBef>
                <a:spcPct val="0"/>
              </a:spcBef>
            </a:pPr>
            <a:r>
              <a:rPr lang="en-US" sz="3200" dirty="0"/>
              <a:t>PATHOGEN</a:t>
            </a:r>
            <a:r>
              <a:rPr lang="en-US" sz="3200" b="0" dirty="0"/>
              <a:t>:</a:t>
            </a:r>
            <a:r>
              <a:rPr lang="en-US" sz="3200" b="0" dirty="0">
                <a:solidFill>
                  <a:schemeClr val="tx2"/>
                </a:solidFill>
              </a:rPr>
              <a:t> a microorganism that can cause disease</a:t>
            </a:r>
            <a:endParaRPr lang="en-US" sz="3200" b="0" dirty="0"/>
          </a:p>
        </p:txBody>
      </p:sp>
      <p:graphicFrame>
        <p:nvGraphicFramePr>
          <p:cNvPr id="457803" name="Group 1099"/>
          <p:cNvGraphicFramePr>
            <a:graphicFrameLocks noGrp="1"/>
          </p:cNvGraphicFramePr>
          <p:nvPr/>
        </p:nvGraphicFramePr>
        <p:xfrm>
          <a:off x="533400" y="1981200"/>
          <a:ext cx="9220200" cy="2514600"/>
        </p:xfrm>
        <a:graphic>
          <a:graphicData uri="http://schemas.openxmlformats.org/drawingml/2006/table">
            <a:tbl>
              <a:tblPr/>
              <a:tblGrid>
                <a:gridCol w="2560638"/>
                <a:gridCol w="6659562"/>
              </a:tblGrid>
              <a:tr h="1329389">
                <a:tc gridSpan="2">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800" b="1" i="0" u="none" strike="noStrike" cap="none" normalizeH="0" baseline="0" dirty="0" smtClean="0">
                          <a:ln>
                            <a:noFill/>
                          </a:ln>
                          <a:solidFill>
                            <a:srgbClr val="CC0000"/>
                          </a:solidFill>
                          <a:effectLst/>
                          <a:latin typeface="Arial" pitchFamily="34" charset="0"/>
                        </a:rPr>
                        <a:t>Bloodborne Pathogen and Illnesses Caused</a:t>
                      </a:r>
                    </a:p>
                  </a:txBody>
                  <a:tcPr marR="45720" anchor="ctr" horzOverflow="overflow">
                    <a:lnL cap="flat">
                      <a:noFill/>
                    </a:lnL>
                    <a:lnR cap="flat">
                      <a:noFill/>
                    </a:lnR>
                    <a:lnT cap="flat">
                      <a:noFill/>
                    </a:lnT>
                    <a:lnB>
                      <a:noFill/>
                    </a:lnB>
                    <a:lnTlToBr>
                      <a:noFill/>
                    </a:lnTlToBr>
                    <a:lnBlToTr>
                      <a:noFill/>
                    </a:lnBlToTr>
                    <a:noFill/>
                  </a:tcPr>
                </a:tc>
                <a:tc hMerge="1">
                  <a:txBody>
                    <a:bodyPr/>
                    <a:lstStyle/>
                    <a:p>
                      <a:endParaRPr lang="en-US"/>
                    </a:p>
                  </a:txBody>
                  <a:tcPr/>
                </a:tc>
              </a:tr>
              <a:tr h="1185211">
                <a:tc>
                  <a:txBody>
                    <a:bodyPr/>
                    <a:lstStyle/>
                    <a:p>
                      <a:pPr marL="233363" marR="0" lvl="0" indent="-233363" algn="l" defTabSz="914400" rtl="0" eaLnBrk="1" fontAlgn="base" latinLnBrk="0" hangingPunct="1">
                        <a:lnSpc>
                          <a:spcPct val="100000"/>
                        </a:lnSpc>
                        <a:spcBef>
                          <a:spcPct val="2000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Arial" pitchFamily="34" charset="0"/>
                        </a:rPr>
                        <a:t>Viruses</a:t>
                      </a:r>
                    </a:p>
                  </a:txBody>
                  <a:tcPr marR="45720" anchor="ctr" horzOverflow="overflow">
                    <a:lnL cap="flat">
                      <a:noFill/>
                    </a:lnL>
                    <a:lnR>
                      <a:noFill/>
                    </a:lnR>
                    <a:lnT>
                      <a:noFill/>
                    </a:lnT>
                    <a:lnB>
                      <a:noFill/>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AIDS, Hepatitis A, B &amp; C, colds, flu, Herpes</a:t>
                      </a:r>
                    </a:p>
                  </a:txBody>
                  <a:tcPr marR="45720" anchor="ctr" horzOverflow="overflow">
                    <a:lnL>
                      <a:noFill/>
                    </a:lnL>
                    <a:lnR cap="flat">
                      <a:noFill/>
                    </a:lnR>
                    <a:lnT>
                      <a:noFill/>
                    </a:lnT>
                    <a:lnB>
                      <a:noFill/>
                    </a:lnB>
                    <a:lnTlToBr>
                      <a:noFill/>
                    </a:lnTlToBr>
                    <a:lnBlToTr>
                      <a:noFill/>
                    </a:lnBlToTr>
                    <a:solidFill>
                      <a:srgbClr val="DDDDDD"/>
                    </a:solidFill>
                  </a:tcPr>
                </a:tc>
              </a:tr>
            </a:tbl>
          </a:graphicData>
        </a:graphic>
      </p:graphicFrame>
      <p:sp>
        <p:nvSpPr>
          <p:cNvPr id="1040" name="Text Box 1089"/>
          <p:cNvSpPr txBox="1">
            <a:spLocks noChangeArrowheads="1"/>
          </p:cNvSpPr>
          <p:nvPr/>
        </p:nvSpPr>
        <p:spPr bwMode="auto">
          <a:xfrm>
            <a:off x="381000" y="5562600"/>
            <a:ext cx="1295400" cy="1041400"/>
          </a:xfrm>
          <a:prstGeom prst="rect">
            <a:avLst/>
          </a:prstGeom>
          <a:noFill/>
          <a:ln w="9525">
            <a:noFill/>
            <a:miter lim="800000"/>
            <a:headEnd/>
            <a:tailEnd/>
          </a:ln>
        </p:spPr>
        <p:txBody>
          <a:bodyPr lIns="0" tIns="0" rIns="0" bIns="0">
            <a:spAutoFit/>
          </a:bodyPr>
          <a:lstStyle/>
          <a:p>
            <a:pPr algn="l" eaLnBrk="1" hangingPunct="1">
              <a:lnSpc>
                <a:spcPct val="85000"/>
              </a:lnSpc>
              <a:spcBef>
                <a:spcPct val="0"/>
              </a:spcBef>
            </a:pPr>
            <a:r>
              <a:rPr lang="en-US" sz="1000" b="0" i="1" dirty="0"/>
              <a:t>*Image courtesy Indigo Instruments. Visit http://www.indigo.com for more original content like this. Reprint permission is granted with this footer included.* </a:t>
            </a:r>
          </a:p>
        </p:txBody>
      </p:sp>
      <p:grpSp>
        <p:nvGrpSpPr>
          <p:cNvPr id="1041" name="Group 1093"/>
          <p:cNvGrpSpPr>
            <a:grpSpLocks/>
          </p:cNvGrpSpPr>
          <p:nvPr/>
        </p:nvGrpSpPr>
        <p:grpSpPr bwMode="auto">
          <a:xfrm>
            <a:off x="3848100" y="5118100"/>
            <a:ext cx="2286000" cy="1739900"/>
            <a:chOff x="1056" y="3176"/>
            <a:chExt cx="1440" cy="1096"/>
          </a:xfrm>
        </p:grpSpPr>
        <p:pic>
          <p:nvPicPr>
            <p:cNvPr id="1042" name="Picture 1091" descr="em49 (Ecoli_Indigo)"/>
            <p:cNvPicPr>
              <a:picLocks noChangeAspect="1" noChangeArrowheads="1"/>
            </p:cNvPicPr>
            <p:nvPr/>
          </p:nvPicPr>
          <p:blipFill>
            <a:blip r:embed="rId3" cstate="print"/>
            <a:srcRect/>
            <a:stretch>
              <a:fillRect/>
            </a:stretch>
          </p:blipFill>
          <p:spPr bwMode="auto">
            <a:xfrm>
              <a:off x="1104" y="3176"/>
              <a:ext cx="1392" cy="940"/>
            </a:xfrm>
            <a:prstGeom prst="rect">
              <a:avLst/>
            </a:prstGeom>
            <a:noFill/>
            <a:ln w="12700">
              <a:solidFill>
                <a:schemeClr val="tx1"/>
              </a:solidFill>
              <a:miter lim="800000"/>
              <a:headEnd/>
              <a:tailEnd/>
            </a:ln>
          </p:spPr>
        </p:pic>
        <p:sp>
          <p:nvSpPr>
            <p:cNvPr id="1043" name="Rectangle 1092"/>
            <p:cNvSpPr>
              <a:spLocks noChangeArrowheads="1"/>
            </p:cNvSpPr>
            <p:nvPr/>
          </p:nvSpPr>
          <p:spPr bwMode="auto">
            <a:xfrm>
              <a:off x="1056" y="4099"/>
              <a:ext cx="1296" cy="173"/>
            </a:xfrm>
            <a:prstGeom prst="rect">
              <a:avLst/>
            </a:prstGeom>
            <a:noFill/>
            <a:ln w="9525">
              <a:noFill/>
              <a:miter lim="800000"/>
              <a:headEnd/>
              <a:tailEnd/>
            </a:ln>
          </p:spPr>
          <p:txBody>
            <a:bodyPr>
              <a:spAutoFit/>
            </a:bodyPr>
            <a:lstStyle/>
            <a:p>
              <a:pPr algn="l">
                <a:lnSpc>
                  <a:spcPct val="100000"/>
                </a:lnSpc>
                <a:spcBef>
                  <a:spcPct val="0"/>
                </a:spcBef>
              </a:pPr>
              <a:r>
                <a:rPr lang="en-US" sz="1200" b="0" i="1" dirty="0">
                  <a:cs typeface="Arial" pitchFamily="34" charset="0"/>
                </a:rPr>
                <a:t>E. coli</a:t>
              </a:r>
              <a:r>
                <a:rPr lang="en-US" sz="1200" b="0" dirty="0">
                  <a:cs typeface="Arial" pitchFamily="34" charset="0"/>
                </a:rPr>
                <a:t> (bacteria)</a:t>
              </a:r>
              <a:endParaRPr lang="en-US" sz="1200" b="0" dirty="0"/>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bwMode="auto">
          <a:xfrm>
            <a:off x="800100" y="2057400"/>
            <a:ext cx="4953000" cy="4038600"/>
          </a:xfrm>
          <a:noFill/>
          <a:ln>
            <a:miter lim="800000"/>
            <a:headEnd/>
            <a:tailEnd/>
          </a:ln>
        </p:spPr>
        <p:txBody>
          <a:bodyPr vert="horz" wrap="square" lIns="92075" tIns="46038" rIns="92075" bIns="46038" numCol="1" anchor="t" anchorCtr="0" compatLnSpc="1">
            <a:prstTxWarp prst="textNoShape">
              <a:avLst/>
            </a:prstTxWarp>
          </a:bodyPr>
          <a:lstStyle/>
          <a:p>
            <a:pPr marL="285750" indent="-285750" eaLnBrk="1" hangingPunct="1">
              <a:lnSpc>
                <a:spcPct val="90000"/>
              </a:lnSpc>
              <a:spcBef>
                <a:spcPct val="0"/>
              </a:spcBef>
              <a:spcAft>
                <a:spcPct val="35000"/>
              </a:spcAft>
            </a:pPr>
            <a:r>
              <a:rPr lang="en-US" sz="2600" dirty="0" smtClean="0"/>
              <a:t>Close immediately before removing or replacing</a:t>
            </a:r>
          </a:p>
          <a:p>
            <a:pPr marL="285750" indent="-285750" eaLnBrk="1" hangingPunct="1">
              <a:lnSpc>
                <a:spcPct val="90000"/>
              </a:lnSpc>
              <a:spcBef>
                <a:spcPct val="0"/>
              </a:spcBef>
              <a:spcAft>
                <a:spcPct val="35000"/>
              </a:spcAft>
            </a:pPr>
            <a:r>
              <a:rPr lang="en-US" sz="2600" dirty="0" smtClean="0"/>
              <a:t>Place in second container if leaking possible or if outside contamination of primary container occurs</a:t>
            </a:r>
          </a:p>
          <a:p>
            <a:pPr marL="285750" indent="-285750" eaLnBrk="1" hangingPunct="1">
              <a:lnSpc>
                <a:spcPct val="90000"/>
              </a:lnSpc>
              <a:spcBef>
                <a:spcPct val="0"/>
              </a:spcBef>
              <a:spcAft>
                <a:spcPct val="35000"/>
              </a:spcAft>
            </a:pPr>
            <a:r>
              <a:rPr lang="en-US" sz="2600" dirty="0" smtClean="0"/>
              <a:t>If reusable, open, empty, and clean it in a manner that will not expose you and other  employees</a:t>
            </a:r>
          </a:p>
        </p:txBody>
      </p:sp>
      <p:pic>
        <p:nvPicPr>
          <p:cNvPr id="51203" name="Picture 3"/>
          <p:cNvPicPr>
            <a:picLocks noChangeArrowheads="1"/>
          </p:cNvPicPr>
          <p:nvPr/>
        </p:nvPicPr>
        <p:blipFill>
          <a:blip r:embed="rId3" cstate="print"/>
          <a:srcRect/>
          <a:stretch>
            <a:fillRect/>
          </a:stretch>
        </p:blipFill>
        <p:spPr bwMode="auto">
          <a:xfrm>
            <a:off x="6716713" y="1981200"/>
            <a:ext cx="2198687" cy="4343400"/>
          </a:xfrm>
          <a:prstGeom prst="rect">
            <a:avLst/>
          </a:prstGeom>
          <a:noFill/>
          <a:ln w="12700">
            <a:solidFill>
              <a:schemeClr val="tx1"/>
            </a:solidFill>
            <a:miter lim="800000"/>
            <a:headEnd/>
            <a:tailEnd/>
          </a:ln>
        </p:spPr>
      </p:pic>
      <p:sp>
        <p:nvSpPr>
          <p:cNvPr id="557061" name="Rectangle 5"/>
          <p:cNvSpPr>
            <a:spLocks noGrp="1" noChangeArrowheads="1"/>
          </p:cNvSpPr>
          <p:nvPr>
            <p:ph type="title"/>
          </p:nvPr>
        </p:nvSpPr>
        <p:spPr/>
        <p:txBody>
          <a:bodyPr/>
          <a:lstStyle/>
          <a:p>
            <a:pPr eaLnBrk="1" hangingPunct="1">
              <a:defRPr/>
            </a:pPr>
            <a:r>
              <a:rPr lang="en-US" smtClean="0"/>
              <a:t>Exposure Controls</a:t>
            </a:r>
          </a:p>
        </p:txBody>
      </p:sp>
      <p:sp>
        <p:nvSpPr>
          <p:cNvPr id="557062" name="Text Box 6"/>
          <p:cNvSpPr txBox="1">
            <a:spLocks noChangeArrowheads="1"/>
          </p:cNvSpPr>
          <p:nvPr/>
        </p:nvSpPr>
        <p:spPr bwMode="auto">
          <a:xfrm>
            <a:off x="914400" y="1143000"/>
            <a:ext cx="84582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Regulated Waste - Containers</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lstStyle/>
          <a:p>
            <a:pPr eaLnBrk="1" hangingPunct="1">
              <a:defRPr/>
            </a:pPr>
            <a:r>
              <a:rPr lang="en-US" smtClean="0"/>
              <a:t>Exposure Control</a:t>
            </a:r>
          </a:p>
        </p:txBody>
      </p:sp>
      <p:sp>
        <p:nvSpPr>
          <p:cNvPr id="52227" name="Rectangle 3"/>
          <p:cNvSpPr>
            <a:spLocks noGrp="1" noChangeArrowheads="1"/>
          </p:cNvSpPr>
          <p:nvPr>
            <p:ph type="body" idx="1"/>
          </p:nvPr>
        </p:nvSpPr>
        <p:spPr bwMode="auto">
          <a:xfrm>
            <a:off x="1333500" y="2209800"/>
            <a:ext cx="7696200" cy="4267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400" dirty="0" smtClean="0"/>
              <a:t>Biomedical or Forensics Research Laboratories (or follow other preset procedures) </a:t>
            </a:r>
          </a:p>
          <a:p>
            <a:pPr lvl="1" eaLnBrk="1" hangingPunct="1">
              <a:lnSpc>
                <a:spcPct val="90000"/>
              </a:lnSpc>
            </a:pPr>
            <a:r>
              <a:rPr lang="en-US" sz="2000" dirty="0" smtClean="0"/>
              <a:t>First, complete destruction of pathogens by autoclave or chemical disinfection</a:t>
            </a:r>
          </a:p>
          <a:p>
            <a:pPr lvl="1" eaLnBrk="1" hangingPunct="1">
              <a:lnSpc>
                <a:spcPct val="90000"/>
              </a:lnSpc>
            </a:pPr>
            <a:r>
              <a:rPr lang="en-US" sz="2000" dirty="0" smtClean="0"/>
              <a:t>remove/deface biohazard labels and place solids in dark colored waste bag, securely closed</a:t>
            </a:r>
          </a:p>
          <a:p>
            <a:pPr lvl="1" eaLnBrk="1" hangingPunct="1">
              <a:lnSpc>
                <a:spcPct val="90000"/>
              </a:lnSpc>
            </a:pPr>
            <a:r>
              <a:rPr lang="en-US" sz="2000" dirty="0" smtClean="0"/>
              <a:t>place solids waste bags in normal trash bin</a:t>
            </a:r>
          </a:p>
          <a:p>
            <a:pPr lvl="1" eaLnBrk="1" hangingPunct="1">
              <a:lnSpc>
                <a:spcPct val="90000"/>
              </a:lnSpc>
            </a:pPr>
            <a:r>
              <a:rPr lang="en-US" sz="2000" dirty="0" smtClean="0"/>
              <a:t>Pour liquids to sink drains</a:t>
            </a:r>
          </a:p>
          <a:p>
            <a:pPr lvl="1" eaLnBrk="1" hangingPunct="1">
              <a:lnSpc>
                <a:spcPct val="90000"/>
              </a:lnSpc>
              <a:buNone/>
            </a:pPr>
            <a:endParaRPr lang="en-US" sz="2000" dirty="0" smtClean="0"/>
          </a:p>
          <a:p>
            <a:pPr eaLnBrk="1" hangingPunct="1">
              <a:lnSpc>
                <a:spcPct val="90000"/>
              </a:lnSpc>
            </a:pPr>
            <a:r>
              <a:rPr lang="en-US" sz="2400" dirty="0" smtClean="0"/>
              <a:t>All regulated sharp puncture resistant containers must be collected by a disposal service (contact Laboratory Safety Coordinator when full)</a:t>
            </a:r>
          </a:p>
        </p:txBody>
      </p:sp>
      <p:sp>
        <p:nvSpPr>
          <p:cNvPr id="52228" name="Text Box 4"/>
          <p:cNvSpPr txBox="1">
            <a:spLocks noChangeArrowheads="1"/>
          </p:cNvSpPr>
          <p:nvPr/>
        </p:nvSpPr>
        <p:spPr bwMode="auto">
          <a:xfrm>
            <a:off x="1714500" y="1219200"/>
            <a:ext cx="6934200" cy="530225"/>
          </a:xfrm>
          <a:prstGeom prst="rect">
            <a:avLst/>
          </a:prstGeom>
          <a:noFill/>
          <a:ln w="25400">
            <a:noFill/>
            <a:miter lim="800000"/>
            <a:headEnd/>
            <a:tailEnd/>
          </a:ln>
        </p:spPr>
        <p:txBody>
          <a:bodyPr lIns="45720" rIns="45720">
            <a:spAutoFit/>
          </a:bodyPr>
          <a:lstStyle/>
          <a:p>
            <a:pPr defTabSz="912813">
              <a:spcBef>
                <a:spcPct val="50000"/>
              </a:spcBef>
            </a:pPr>
            <a:r>
              <a:rPr lang="en-US" sz="3200">
                <a:solidFill>
                  <a:srgbClr val="CC0000"/>
                </a:solidFill>
              </a:rPr>
              <a:t>Regulated Waste - Disposal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bwMode="auto">
          <a:xfrm>
            <a:off x="4419600" y="1524000"/>
            <a:ext cx="5638800" cy="4953000"/>
          </a:xfrm>
          <a:noFill/>
          <a:ln>
            <a:miter lim="800000"/>
            <a:headEnd/>
            <a:tailEnd/>
          </a:ln>
        </p:spPr>
        <p:txBody>
          <a:bodyPr vert="horz" wrap="square" lIns="92075" tIns="46038" rIns="92075" bIns="46038" numCol="1" anchor="t" anchorCtr="0" compatLnSpc="1">
            <a:prstTxWarp prst="textNoShape">
              <a:avLst/>
            </a:prstTxWarp>
          </a:bodyPr>
          <a:lstStyle/>
          <a:p>
            <a:pPr marL="279400" indent="-279400" eaLnBrk="1" hangingPunct="1">
              <a:lnSpc>
                <a:spcPct val="90000"/>
              </a:lnSpc>
              <a:spcBef>
                <a:spcPct val="0"/>
              </a:spcBef>
              <a:spcAft>
                <a:spcPct val="25000"/>
              </a:spcAft>
            </a:pPr>
            <a:r>
              <a:rPr lang="en-US" sz="2400" dirty="0" smtClean="0"/>
              <a:t>No cost to you</a:t>
            </a:r>
          </a:p>
          <a:p>
            <a:pPr marL="279400" indent="-279400" eaLnBrk="1" hangingPunct="1">
              <a:lnSpc>
                <a:spcPct val="90000"/>
              </a:lnSpc>
              <a:spcBef>
                <a:spcPct val="0"/>
              </a:spcBef>
              <a:spcAft>
                <a:spcPct val="25000"/>
              </a:spcAft>
            </a:pPr>
            <a:r>
              <a:rPr lang="en-US" sz="2400" dirty="0" smtClean="0"/>
              <a:t>3 shots: 0, 1, &amp; 6 months</a:t>
            </a:r>
          </a:p>
          <a:p>
            <a:pPr marL="279400" indent="-279400" eaLnBrk="1" hangingPunct="1">
              <a:lnSpc>
                <a:spcPct val="90000"/>
              </a:lnSpc>
              <a:spcBef>
                <a:spcPct val="0"/>
              </a:spcBef>
              <a:spcAft>
                <a:spcPct val="25000"/>
              </a:spcAft>
            </a:pPr>
            <a:r>
              <a:rPr lang="en-US" sz="2400" dirty="0" smtClean="0"/>
              <a:t>Effective for 95% of adults</a:t>
            </a:r>
          </a:p>
          <a:p>
            <a:pPr marL="279400" indent="-279400" eaLnBrk="1" hangingPunct="1">
              <a:lnSpc>
                <a:spcPct val="90000"/>
              </a:lnSpc>
              <a:spcBef>
                <a:spcPct val="0"/>
              </a:spcBef>
              <a:spcAft>
                <a:spcPct val="20000"/>
              </a:spcAft>
            </a:pPr>
            <a:r>
              <a:rPr lang="en-US" sz="2400" dirty="0" smtClean="0"/>
              <a:t>If decline, must sign Declination Form</a:t>
            </a:r>
          </a:p>
          <a:p>
            <a:pPr marL="688975" lvl="1" indent="-295275" eaLnBrk="1" hangingPunct="1">
              <a:lnSpc>
                <a:spcPct val="90000"/>
              </a:lnSpc>
              <a:spcBef>
                <a:spcPct val="0"/>
              </a:spcBef>
              <a:spcAft>
                <a:spcPct val="10000"/>
              </a:spcAft>
            </a:pPr>
            <a:r>
              <a:rPr lang="en-US" sz="2400" dirty="0" smtClean="0"/>
              <a:t>vaccine available at later date if desired </a:t>
            </a:r>
          </a:p>
          <a:p>
            <a:pPr marL="279400" indent="-279400" eaLnBrk="1" hangingPunct="1">
              <a:lnSpc>
                <a:spcPct val="90000"/>
              </a:lnSpc>
              <a:spcBef>
                <a:spcPct val="0"/>
              </a:spcBef>
              <a:spcAft>
                <a:spcPct val="20000"/>
              </a:spcAft>
            </a:pPr>
            <a:r>
              <a:rPr lang="en-US" sz="2400" dirty="0" smtClean="0"/>
              <a:t>Post-exposure treatment (if not vaccinated)</a:t>
            </a:r>
          </a:p>
          <a:p>
            <a:pPr marL="688975" lvl="1" indent="-295275" eaLnBrk="1" hangingPunct="1">
              <a:lnSpc>
                <a:spcPct val="90000"/>
              </a:lnSpc>
              <a:spcBef>
                <a:spcPct val="0"/>
              </a:spcBef>
              <a:spcAft>
                <a:spcPct val="10000"/>
              </a:spcAft>
            </a:pPr>
            <a:r>
              <a:rPr lang="en-US" sz="2400" dirty="0" smtClean="0"/>
              <a:t>Immune globulin</a:t>
            </a:r>
          </a:p>
          <a:p>
            <a:pPr marL="688975" lvl="1" indent="-295275" eaLnBrk="1" hangingPunct="1">
              <a:lnSpc>
                <a:spcPct val="90000"/>
              </a:lnSpc>
              <a:spcBef>
                <a:spcPct val="0"/>
              </a:spcBef>
              <a:spcAft>
                <a:spcPct val="25000"/>
              </a:spcAft>
            </a:pPr>
            <a:r>
              <a:rPr lang="en-US" sz="2400" dirty="0" smtClean="0"/>
              <a:t>Begin vaccination series </a:t>
            </a:r>
          </a:p>
          <a:p>
            <a:pPr marL="688975" lvl="1" indent="-295275" eaLnBrk="1" hangingPunct="1">
              <a:lnSpc>
                <a:spcPct val="90000"/>
              </a:lnSpc>
              <a:spcBef>
                <a:spcPct val="0"/>
              </a:spcBef>
              <a:spcAft>
                <a:spcPct val="10000"/>
              </a:spcAft>
              <a:buNone/>
            </a:pPr>
            <a:endParaRPr lang="en-US" sz="2400" dirty="0" smtClean="0"/>
          </a:p>
        </p:txBody>
      </p:sp>
      <p:sp>
        <p:nvSpPr>
          <p:cNvPr id="77829" name="Rectangle 5"/>
          <p:cNvSpPr>
            <a:spLocks noGrp="1" noChangeArrowheads="1"/>
          </p:cNvSpPr>
          <p:nvPr>
            <p:ph type="title"/>
          </p:nvPr>
        </p:nvSpPr>
        <p:spPr/>
        <p:txBody>
          <a:bodyPr/>
          <a:lstStyle/>
          <a:p>
            <a:pPr eaLnBrk="1" hangingPunct="1">
              <a:defRPr/>
            </a:pPr>
            <a:r>
              <a:rPr lang="en-US" smtClean="0"/>
              <a:t>Hepatitis B Vaccine</a:t>
            </a:r>
          </a:p>
        </p:txBody>
      </p:sp>
      <p:pic>
        <p:nvPicPr>
          <p:cNvPr id="53252" name="Picture 40" descr="HBVaccine copy"/>
          <p:cNvPicPr>
            <a:picLocks noChangeAspect="1" noChangeArrowheads="1"/>
          </p:cNvPicPr>
          <p:nvPr/>
        </p:nvPicPr>
        <p:blipFill>
          <a:blip r:embed="rId3" cstate="print">
            <a:lum contrast="-6000"/>
          </a:blip>
          <a:srcRect t="1500" b="6000"/>
          <a:stretch>
            <a:fillRect/>
          </a:stretch>
        </p:blipFill>
        <p:spPr bwMode="auto">
          <a:xfrm>
            <a:off x="1344613" y="1295400"/>
            <a:ext cx="1855787" cy="2895600"/>
          </a:xfrm>
          <a:prstGeom prst="rect">
            <a:avLst/>
          </a:prstGeom>
          <a:noFill/>
          <a:ln w="12700">
            <a:solidFill>
              <a:schemeClr val="hlink"/>
            </a:solidFill>
            <a:miter lim="800000"/>
            <a:headEnd/>
            <a:tailEnd/>
          </a:ln>
        </p:spPr>
      </p:pic>
      <p:pic>
        <p:nvPicPr>
          <p:cNvPr id="53253" name="Picture 41" descr="HepBVaccine"/>
          <p:cNvPicPr>
            <a:picLocks noChangeAspect="1" noChangeArrowheads="1"/>
          </p:cNvPicPr>
          <p:nvPr/>
        </p:nvPicPr>
        <p:blipFill>
          <a:blip r:embed="rId4" cstate="print"/>
          <a:srcRect/>
          <a:stretch>
            <a:fillRect/>
          </a:stretch>
        </p:blipFill>
        <p:spPr bwMode="auto">
          <a:xfrm>
            <a:off x="609600" y="4454525"/>
            <a:ext cx="3352800" cy="2098675"/>
          </a:xfrm>
          <a:prstGeom prst="rect">
            <a:avLst/>
          </a:prstGeom>
          <a:noFill/>
          <a:ln w="12700">
            <a:solidFill>
              <a:schemeClr val="tx1"/>
            </a:solidFill>
            <a:miter lim="800000"/>
            <a:headEnd/>
            <a:tailEnd/>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7" name="Rectangle 3"/>
          <p:cNvSpPr>
            <a:spLocks noGrp="1" noChangeArrowheads="1"/>
          </p:cNvSpPr>
          <p:nvPr>
            <p:ph type="title"/>
          </p:nvPr>
        </p:nvSpPr>
        <p:spPr/>
        <p:txBody>
          <a:bodyPr/>
          <a:lstStyle/>
          <a:p>
            <a:pPr eaLnBrk="1" hangingPunct="1">
              <a:defRPr/>
            </a:pPr>
            <a:r>
              <a:rPr lang="en-US" smtClean="0"/>
              <a:t>Exposure Incident</a:t>
            </a:r>
          </a:p>
        </p:txBody>
      </p:sp>
      <p:sp>
        <p:nvSpPr>
          <p:cNvPr id="54275" name="Rectangle 5"/>
          <p:cNvSpPr>
            <a:spLocks noChangeArrowheads="1"/>
          </p:cNvSpPr>
          <p:nvPr/>
        </p:nvSpPr>
        <p:spPr bwMode="auto">
          <a:xfrm>
            <a:off x="533400" y="1295400"/>
            <a:ext cx="9229725" cy="838200"/>
          </a:xfrm>
          <a:prstGeom prst="rect">
            <a:avLst/>
          </a:prstGeom>
          <a:noFill/>
          <a:ln w="9525">
            <a:noFill/>
            <a:miter lim="800000"/>
            <a:headEnd/>
            <a:tailEnd/>
          </a:ln>
        </p:spPr>
        <p:txBody>
          <a:bodyPr lIns="92075" tIns="46038" rIns="92075" bIns="46038"/>
          <a:lstStyle/>
          <a:p>
            <a:pPr algn="l" eaLnBrk="1" hangingPunct="1">
              <a:spcBef>
                <a:spcPct val="0"/>
              </a:spcBef>
            </a:pPr>
            <a:r>
              <a:rPr lang="en-US" sz="2600" dirty="0"/>
              <a:t>If you have an exposure incident to blood or OPIM, immediately do the following:</a:t>
            </a:r>
          </a:p>
        </p:txBody>
      </p:sp>
      <p:sp>
        <p:nvSpPr>
          <p:cNvPr id="54276" name="Rectangle 7"/>
          <p:cNvSpPr>
            <a:spLocks noChangeArrowheads="1"/>
          </p:cNvSpPr>
          <p:nvPr/>
        </p:nvSpPr>
        <p:spPr bwMode="auto">
          <a:xfrm>
            <a:off x="4419600" y="2362200"/>
            <a:ext cx="5867400" cy="4191000"/>
          </a:xfrm>
          <a:prstGeom prst="rect">
            <a:avLst/>
          </a:prstGeom>
          <a:noFill/>
          <a:ln w="9525">
            <a:noFill/>
            <a:miter lim="800000"/>
            <a:headEnd/>
            <a:tailEnd/>
          </a:ln>
        </p:spPr>
        <p:txBody>
          <a:bodyPr lIns="92075" tIns="46038" rIns="92075" bIns="46038"/>
          <a:lstStyle/>
          <a:p>
            <a:pPr marL="450850" lvl="1" indent="-336550" algn="l" eaLnBrk="1" hangingPunct="1">
              <a:spcBef>
                <a:spcPct val="0"/>
              </a:spcBef>
              <a:spcAft>
                <a:spcPct val="25000"/>
              </a:spcAft>
              <a:buFont typeface="Wingdings" pitchFamily="2" charset="2"/>
              <a:buChar char="Ø"/>
            </a:pPr>
            <a:r>
              <a:rPr lang="en-US" sz="2400" b="0" dirty="0">
                <a:cs typeface="Times New Roman" pitchFamily="18" charset="0"/>
              </a:rPr>
              <a:t>Thoroughly clean the affected </a:t>
            </a:r>
            <a:r>
              <a:rPr lang="en-US" sz="2400" b="0" dirty="0" smtClean="0">
                <a:cs typeface="Times New Roman" pitchFamily="18" charset="0"/>
              </a:rPr>
              <a:t>area</a:t>
            </a:r>
            <a:endParaRPr lang="en-US" sz="2400" b="0" dirty="0" smtClean="0">
              <a:cs typeface="Arial" pitchFamily="34" charset="0"/>
            </a:endParaRPr>
          </a:p>
          <a:p>
            <a:pPr marL="908050" lvl="2" indent="-336550" algn="l" eaLnBrk="1" hangingPunct="1">
              <a:spcBef>
                <a:spcPct val="0"/>
              </a:spcBef>
              <a:spcAft>
                <a:spcPct val="25000"/>
              </a:spcAft>
            </a:pPr>
            <a:r>
              <a:rPr lang="en-US" sz="2400" b="0" dirty="0" smtClean="0">
                <a:cs typeface="Arial" pitchFamily="34" charset="0"/>
              </a:rPr>
              <a:t>•   </a:t>
            </a:r>
            <a:r>
              <a:rPr lang="en-US" sz="2400" b="0" dirty="0" smtClean="0">
                <a:cs typeface="Times New Roman" pitchFamily="18" charset="0"/>
              </a:rPr>
              <a:t>Wash </a:t>
            </a:r>
            <a:r>
              <a:rPr lang="en-US" sz="2400" b="0" dirty="0" err="1" smtClean="0">
                <a:cs typeface="Times New Roman" pitchFamily="18" charset="0"/>
              </a:rPr>
              <a:t>needlesticks</a:t>
            </a:r>
            <a:r>
              <a:rPr lang="en-US" sz="2400" b="0" dirty="0" smtClean="0">
                <a:cs typeface="Times New Roman" pitchFamily="18" charset="0"/>
              </a:rPr>
              <a:t>, cuts, and </a:t>
            </a:r>
            <a:br>
              <a:rPr lang="en-US" sz="2400" b="0" dirty="0" smtClean="0">
                <a:cs typeface="Times New Roman" pitchFamily="18" charset="0"/>
              </a:rPr>
            </a:br>
            <a:r>
              <a:rPr lang="en-US" sz="2400" b="0" dirty="0" smtClean="0">
                <a:cs typeface="Times New Roman" pitchFamily="18" charset="0"/>
              </a:rPr>
              <a:t>skin with soap and water</a:t>
            </a:r>
          </a:p>
          <a:p>
            <a:pPr marL="908050" lvl="2" indent="-336550" algn="l" eaLnBrk="1" hangingPunct="1">
              <a:spcBef>
                <a:spcPct val="0"/>
              </a:spcBef>
              <a:spcAft>
                <a:spcPct val="25000"/>
              </a:spcAft>
              <a:buFont typeface="Arial" pitchFamily="34" charset="0"/>
              <a:buChar char="•"/>
            </a:pPr>
            <a:r>
              <a:rPr lang="en-US" sz="2400" b="0" dirty="0" smtClean="0">
                <a:cs typeface="Times New Roman" pitchFamily="18" charset="0"/>
              </a:rPr>
              <a:t>Splashes to the nose and mouth- flush </a:t>
            </a:r>
            <a:r>
              <a:rPr lang="en-US" sz="2400" b="0" dirty="0">
                <a:cs typeface="Times New Roman" pitchFamily="18" charset="0"/>
              </a:rPr>
              <a:t>with </a:t>
            </a:r>
            <a:r>
              <a:rPr lang="en-US" sz="2400" b="0" dirty="0" smtClean="0">
                <a:cs typeface="Times New Roman" pitchFamily="18" charset="0"/>
              </a:rPr>
              <a:t>water </a:t>
            </a:r>
          </a:p>
          <a:p>
            <a:pPr marL="908050" lvl="2" indent="-336550" algn="l" eaLnBrk="1" hangingPunct="1">
              <a:spcBef>
                <a:spcPct val="0"/>
              </a:spcBef>
              <a:spcAft>
                <a:spcPct val="25000"/>
              </a:spcAft>
              <a:buFont typeface="Arial" pitchFamily="34" charset="0"/>
              <a:buChar char="•"/>
            </a:pPr>
            <a:r>
              <a:rPr lang="en-US" sz="2400" b="0" dirty="0" smtClean="0">
                <a:cs typeface="Times New Roman" pitchFamily="18" charset="0"/>
              </a:rPr>
              <a:t>Irrigate eyes with clean water, </a:t>
            </a:r>
            <a:br>
              <a:rPr lang="en-US" sz="2400" b="0" dirty="0" smtClean="0">
                <a:cs typeface="Times New Roman" pitchFamily="18" charset="0"/>
              </a:rPr>
            </a:br>
            <a:r>
              <a:rPr lang="en-US" sz="2400" b="0" dirty="0" smtClean="0">
                <a:cs typeface="Times New Roman" pitchFamily="18" charset="0"/>
              </a:rPr>
              <a:t>saline, or sterile </a:t>
            </a:r>
            <a:r>
              <a:rPr lang="en-US" sz="2400" b="0" dirty="0" err="1" smtClean="0">
                <a:cs typeface="Times New Roman" pitchFamily="18" charset="0"/>
              </a:rPr>
              <a:t>irrigants</a:t>
            </a:r>
            <a:endParaRPr lang="en-US" sz="2400" b="0" dirty="0">
              <a:cs typeface="Times New Roman" pitchFamily="18" charset="0"/>
            </a:endParaRPr>
          </a:p>
          <a:p>
            <a:pPr marL="450850" lvl="1" indent="-336550" algn="l" eaLnBrk="1" hangingPunct="1">
              <a:spcBef>
                <a:spcPct val="0"/>
              </a:spcBef>
              <a:spcAft>
                <a:spcPct val="25000"/>
              </a:spcAft>
              <a:buFont typeface="Wingdings" pitchFamily="2" charset="2"/>
              <a:buChar char="Ø"/>
            </a:pPr>
            <a:r>
              <a:rPr lang="en-US" sz="2400" b="0" dirty="0">
                <a:cs typeface="Times New Roman" pitchFamily="18" charset="0"/>
              </a:rPr>
              <a:t>Report exposure to supervisor, principal investigator or department chair; fill </a:t>
            </a:r>
            <a:r>
              <a:rPr lang="en-US" sz="2400" b="0" dirty="0" smtClean="0">
                <a:cs typeface="Times New Roman" pitchFamily="18" charset="0"/>
              </a:rPr>
              <a:t>out HR and CHS Incident </a:t>
            </a:r>
            <a:r>
              <a:rPr lang="en-US" sz="2400" b="0" dirty="0">
                <a:cs typeface="Times New Roman" pitchFamily="18" charset="0"/>
              </a:rPr>
              <a:t>Report </a:t>
            </a:r>
            <a:r>
              <a:rPr lang="en-US" sz="2400" b="0" dirty="0" smtClean="0">
                <a:cs typeface="Times New Roman" pitchFamily="18" charset="0"/>
              </a:rPr>
              <a:t>Forms</a:t>
            </a:r>
            <a:endParaRPr lang="en-US" sz="2400" b="0" dirty="0">
              <a:cs typeface="Times New Roman" pitchFamily="18" charset="0"/>
            </a:endParaRPr>
          </a:p>
        </p:txBody>
      </p:sp>
      <p:pic>
        <p:nvPicPr>
          <p:cNvPr id="54277" name="Picture 11" descr="hand3"/>
          <p:cNvPicPr>
            <a:picLocks noChangeAspect="1" noChangeArrowheads="1"/>
          </p:cNvPicPr>
          <p:nvPr/>
        </p:nvPicPr>
        <p:blipFill>
          <a:blip r:embed="rId3" cstate="print"/>
          <a:srcRect l="16072" t="8051" r="5000" b="7547"/>
          <a:stretch>
            <a:fillRect/>
          </a:stretch>
        </p:blipFill>
        <p:spPr bwMode="auto">
          <a:xfrm>
            <a:off x="457200" y="2887663"/>
            <a:ext cx="3775075" cy="2867025"/>
          </a:xfrm>
          <a:prstGeom prst="rect">
            <a:avLst/>
          </a:prstGeom>
          <a:noFill/>
          <a:ln w="12700">
            <a:solidFill>
              <a:schemeClr val="tx1"/>
            </a:solidFill>
            <a:miter lim="800000"/>
            <a:headEnd/>
            <a:tailEnd/>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lstStyle/>
          <a:p>
            <a:pPr eaLnBrk="1" hangingPunct="1">
              <a:defRPr/>
            </a:pPr>
            <a:r>
              <a:rPr lang="en-US" smtClean="0"/>
              <a:t>Post-exposure evaluation</a:t>
            </a:r>
          </a:p>
        </p:txBody>
      </p:sp>
      <p:sp>
        <p:nvSpPr>
          <p:cNvPr id="55299" name="Rectangle 3"/>
          <p:cNvSpPr>
            <a:spLocks noChangeArrowheads="1"/>
          </p:cNvSpPr>
          <p:nvPr/>
        </p:nvSpPr>
        <p:spPr bwMode="auto">
          <a:xfrm>
            <a:off x="304800" y="2133600"/>
            <a:ext cx="5410200" cy="4267200"/>
          </a:xfrm>
          <a:prstGeom prst="rect">
            <a:avLst/>
          </a:prstGeom>
          <a:noFill/>
          <a:ln w="9525">
            <a:noFill/>
            <a:miter lim="800000"/>
            <a:headEnd/>
            <a:tailEnd/>
          </a:ln>
        </p:spPr>
        <p:txBody>
          <a:bodyPr lIns="92075" tIns="46038" rIns="92075" bIns="46038"/>
          <a:lstStyle/>
          <a:p>
            <a:pPr marL="396875" lvl="1" indent="-282575" algn="l" eaLnBrk="1" hangingPunct="1">
              <a:spcBef>
                <a:spcPct val="0"/>
              </a:spcBef>
              <a:spcAft>
                <a:spcPct val="25000"/>
              </a:spcAft>
              <a:buFont typeface="Wingdings" pitchFamily="2" charset="2"/>
              <a:buChar char="Ø"/>
            </a:pPr>
            <a:r>
              <a:rPr lang="en-US" sz="2400" b="0" dirty="0" smtClean="0"/>
              <a:t>Offer </a:t>
            </a:r>
            <a:r>
              <a:rPr lang="en-US" sz="2400" b="0" dirty="0"/>
              <a:t>immediate post-exposure medical evaluation and follow-up  to exposed employee:</a:t>
            </a:r>
          </a:p>
          <a:p>
            <a:pPr marL="855663" lvl="2" indent="-225425" algn="l" eaLnBrk="1" hangingPunct="1">
              <a:spcBef>
                <a:spcPct val="0"/>
              </a:spcBef>
              <a:spcAft>
                <a:spcPct val="10000"/>
              </a:spcAft>
              <a:buFontTx/>
              <a:buChar char="•"/>
            </a:pPr>
            <a:r>
              <a:rPr lang="en-US" sz="2400" b="0" dirty="0"/>
              <a:t>At no cost</a:t>
            </a:r>
          </a:p>
          <a:p>
            <a:pPr marL="855663" lvl="2" indent="-225425" algn="l" eaLnBrk="1" hangingPunct="1">
              <a:spcBef>
                <a:spcPct val="0"/>
              </a:spcBef>
              <a:spcAft>
                <a:spcPct val="10000"/>
              </a:spcAft>
              <a:buFontTx/>
              <a:buChar char="•"/>
            </a:pPr>
            <a:r>
              <a:rPr lang="en-US" sz="2400" b="0" dirty="0"/>
              <a:t>Confidential</a:t>
            </a:r>
          </a:p>
          <a:p>
            <a:pPr marL="855663" lvl="2" indent="-225425" algn="l" eaLnBrk="1" hangingPunct="1">
              <a:spcBef>
                <a:spcPct val="0"/>
              </a:spcBef>
              <a:spcAft>
                <a:spcPct val="10000"/>
              </a:spcAft>
              <a:buFontTx/>
              <a:buChar char="•"/>
            </a:pPr>
            <a:r>
              <a:rPr lang="en-US" sz="2400" b="0" dirty="0"/>
              <a:t>Testing for HBV, HCV, HIV</a:t>
            </a:r>
          </a:p>
          <a:p>
            <a:pPr marL="855663" lvl="2" indent="-225425" algn="l" eaLnBrk="1" hangingPunct="1">
              <a:spcBef>
                <a:spcPct val="0"/>
              </a:spcBef>
              <a:spcAft>
                <a:spcPct val="25000"/>
              </a:spcAft>
              <a:buFontTx/>
              <a:buChar char="•"/>
            </a:pPr>
            <a:r>
              <a:rPr lang="en-US" sz="2400" b="0" dirty="0"/>
              <a:t>Preventive treatment when indicated</a:t>
            </a:r>
          </a:p>
          <a:p>
            <a:pPr marL="396875" lvl="1" indent="-282575" algn="l" eaLnBrk="1" hangingPunct="1">
              <a:spcBef>
                <a:spcPct val="0"/>
              </a:spcBef>
              <a:spcAft>
                <a:spcPct val="25000"/>
              </a:spcAft>
              <a:buFont typeface="Wingdings" pitchFamily="2" charset="2"/>
              <a:buChar char="Ø"/>
            </a:pPr>
            <a:r>
              <a:rPr lang="en-US" sz="2400" b="0" dirty="0" smtClean="0">
                <a:cs typeface="Times New Roman" pitchFamily="18" charset="0"/>
              </a:rPr>
              <a:t>If permission given, test </a:t>
            </a:r>
            <a:r>
              <a:rPr lang="en-US" sz="2400" b="0" dirty="0">
                <a:cs typeface="Times New Roman" pitchFamily="18" charset="0"/>
              </a:rPr>
              <a:t>blood of source </a:t>
            </a:r>
            <a:r>
              <a:rPr lang="en-US" sz="2400" b="0" dirty="0" smtClean="0">
                <a:cs typeface="Times New Roman" pitchFamily="18" charset="0"/>
              </a:rPr>
              <a:t>person </a:t>
            </a:r>
            <a:r>
              <a:rPr lang="en-US" sz="2400" b="0" dirty="0">
                <a:cs typeface="Times New Roman" pitchFamily="18" charset="0"/>
              </a:rPr>
              <a:t>if HBV/HCV/HIV status </a:t>
            </a:r>
            <a:r>
              <a:rPr lang="en-US" sz="2400" b="0" dirty="0" smtClean="0">
                <a:cs typeface="Times New Roman" pitchFamily="18" charset="0"/>
              </a:rPr>
              <a:t>unknown; </a:t>
            </a:r>
            <a:r>
              <a:rPr lang="en-US" sz="2400" b="0" dirty="0">
                <a:cs typeface="Times New Roman" pitchFamily="18" charset="0"/>
              </a:rPr>
              <a:t>provide results to exposed employee</a:t>
            </a:r>
          </a:p>
        </p:txBody>
      </p:sp>
      <p:sp>
        <p:nvSpPr>
          <p:cNvPr id="55300" name="Rectangle 9"/>
          <p:cNvSpPr>
            <a:spLocks noChangeArrowheads="1"/>
          </p:cNvSpPr>
          <p:nvPr/>
        </p:nvSpPr>
        <p:spPr bwMode="auto">
          <a:xfrm>
            <a:off x="228600" y="1295400"/>
            <a:ext cx="9220200" cy="519113"/>
          </a:xfrm>
          <a:prstGeom prst="rect">
            <a:avLst/>
          </a:prstGeom>
          <a:noFill/>
          <a:ln w="9525">
            <a:noFill/>
            <a:miter lim="800000"/>
            <a:headEnd/>
            <a:tailEnd/>
          </a:ln>
        </p:spPr>
        <p:txBody>
          <a:bodyPr lIns="92075" tIns="46038" rIns="92075" bIns="46038">
            <a:spAutoFit/>
          </a:bodyPr>
          <a:lstStyle/>
          <a:p>
            <a:pPr>
              <a:lnSpc>
                <a:spcPct val="100000"/>
              </a:lnSpc>
              <a:spcBef>
                <a:spcPct val="0"/>
              </a:spcBef>
            </a:pPr>
            <a:r>
              <a:rPr lang="en-US" sz="2800">
                <a:solidFill>
                  <a:schemeClr val="tx2"/>
                </a:solidFill>
              </a:rPr>
              <a:t>OSU-CHS’s Responsibility:</a:t>
            </a:r>
          </a:p>
        </p:txBody>
      </p:sp>
      <p:pic>
        <p:nvPicPr>
          <p:cNvPr id="55301" name="Picture 12" descr="blooddr3"/>
          <p:cNvPicPr>
            <a:picLocks noChangeAspect="1" noChangeArrowheads="1"/>
          </p:cNvPicPr>
          <p:nvPr/>
        </p:nvPicPr>
        <p:blipFill>
          <a:blip r:embed="rId3" cstate="print"/>
          <a:srcRect l="10909" t="5263" r="14546" b="10527"/>
          <a:stretch>
            <a:fillRect/>
          </a:stretch>
        </p:blipFill>
        <p:spPr bwMode="auto">
          <a:xfrm>
            <a:off x="5791200" y="2819400"/>
            <a:ext cx="3863975" cy="3016250"/>
          </a:xfrm>
          <a:prstGeom prst="rect">
            <a:avLst/>
          </a:prstGeom>
          <a:noFill/>
          <a:ln w="12700">
            <a:solidFill>
              <a:schemeClr val="tx1"/>
            </a:solidFill>
            <a:miter lim="800000"/>
            <a:headEnd/>
            <a:tailEnd/>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pPr eaLnBrk="1" hangingPunct="1">
              <a:defRPr/>
            </a:pPr>
            <a:r>
              <a:rPr lang="en-US" smtClean="0"/>
              <a:t>Post-exposure evaluation</a:t>
            </a:r>
          </a:p>
        </p:txBody>
      </p:sp>
      <p:sp>
        <p:nvSpPr>
          <p:cNvPr id="56323" name="Rectangle 4"/>
          <p:cNvSpPr>
            <a:spLocks noChangeArrowheads="1"/>
          </p:cNvSpPr>
          <p:nvPr/>
        </p:nvSpPr>
        <p:spPr bwMode="auto">
          <a:xfrm>
            <a:off x="4343400" y="2133600"/>
            <a:ext cx="5486400" cy="4343400"/>
          </a:xfrm>
          <a:prstGeom prst="rect">
            <a:avLst/>
          </a:prstGeom>
          <a:noFill/>
          <a:ln w="9525">
            <a:noFill/>
            <a:miter lim="800000"/>
            <a:headEnd/>
            <a:tailEnd/>
          </a:ln>
        </p:spPr>
        <p:txBody>
          <a:bodyPr lIns="92075" tIns="46038" rIns="92075" bIns="46038"/>
          <a:lstStyle/>
          <a:p>
            <a:pPr marL="396875" lvl="1" indent="-282575" algn="l" eaLnBrk="1" hangingPunct="1">
              <a:spcBef>
                <a:spcPct val="0"/>
              </a:spcBef>
              <a:spcAft>
                <a:spcPct val="25000"/>
              </a:spcAft>
              <a:buFont typeface="Wingdings" pitchFamily="2" charset="2"/>
              <a:buChar char="Ø"/>
            </a:pPr>
            <a:r>
              <a:rPr lang="en-US" sz="2400" b="0" dirty="0">
                <a:cs typeface="Times New Roman" pitchFamily="18" charset="0"/>
              </a:rPr>
              <a:t>Provide exposed employee with copy of the evaluating health care professional’s </a:t>
            </a:r>
            <a:r>
              <a:rPr lang="en-US" sz="2400" b="0" dirty="0"/>
              <a:t>(HCP)</a:t>
            </a:r>
            <a:r>
              <a:rPr lang="en-US" sz="2400" b="0" dirty="0">
                <a:cs typeface="Times New Roman" pitchFamily="18" charset="0"/>
              </a:rPr>
              <a:t> written opinion within 15 days of completion of evaluation </a:t>
            </a:r>
          </a:p>
          <a:p>
            <a:pPr marL="396875" lvl="1" indent="-282575" algn="l" eaLnBrk="1" hangingPunct="1">
              <a:spcBef>
                <a:spcPct val="0"/>
              </a:spcBef>
              <a:spcAft>
                <a:spcPct val="25000"/>
              </a:spcAft>
              <a:buFont typeface="Wingdings" pitchFamily="2" charset="2"/>
              <a:buChar char="Ø"/>
            </a:pPr>
            <a:r>
              <a:rPr lang="en-US" sz="2400" b="0" dirty="0">
                <a:cs typeface="Times New Roman" pitchFamily="18" charset="0"/>
              </a:rPr>
              <a:t>Provide employee with information about laws on confidentiality for the source individual</a:t>
            </a:r>
          </a:p>
          <a:p>
            <a:pPr marL="396875" lvl="1" indent="-282575" algn="l" eaLnBrk="1" hangingPunct="1">
              <a:spcBef>
                <a:spcPct val="0"/>
              </a:spcBef>
              <a:spcAft>
                <a:spcPct val="25000"/>
              </a:spcAft>
              <a:buFont typeface="Wingdings" pitchFamily="2" charset="2"/>
              <a:buChar char="Ø"/>
            </a:pPr>
            <a:r>
              <a:rPr lang="en-US" sz="2400" b="0" dirty="0">
                <a:cs typeface="Arial" pitchFamily="34" charset="0"/>
              </a:rPr>
              <a:t>Provide post-exposure treatment   as needed, including counseling</a:t>
            </a:r>
          </a:p>
          <a:p>
            <a:pPr algn="l" eaLnBrk="1" hangingPunct="1">
              <a:spcBef>
                <a:spcPct val="0"/>
              </a:spcBef>
              <a:spcAft>
                <a:spcPct val="25000"/>
              </a:spcAft>
              <a:buFont typeface="Wingdings" pitchFamily="2" charset="2"/>
              <a:buNone/>
            </a:pPr>
            <a:r>
              <a:rPr lang="en-US" sz="2400" b="0" dirty="0">
                <a:cs typeface="Arial" pitchFamily="34" charset="0"/>
              </a:rPr>
              <a:t>(</a:t>
            </a:r>
            <a:r>
              <a:rPr lang="en-US" sz="2000" b="0" dirty="0">
                <a:cs typeface="Arial" pitchFamily="34" charset="0"/>
              </a:rPr>
              <a:t>HCP</a:t>
            </a:r>
            <a:r>
              <a:rPr lang="en-US" sz="2000" b="0" dirty="0" smtClean="0">
                <a:cs typeface="Arial" pitchFamily="34" charset="0"/>
              </a:rPr>
              <a:t>: </a:t>
            </a:r>
            <a:r>
              <a:rPr lang="en-US" sz="2000" b="0" dirty="0">
                <a:cs typeface="Arial" pitchFamily="34" charset="0"/>
              </a:rPr>
              <a:t>OSU Health Care Clinic or of your choice)</a:t>
            </a:r>
          </a:p>
        </p:txBody>
      </p:sp>
      <p:sp>
        <p:nvSpPr>
          <p:cNvPr id="56324" name="Rectangle 16"/>
          <p:cNvSpPr>
            <a:spLocks noChangeArrowheads="1"/>
          </p:cNvSpPr>
          <p:nvPr/>
        </p:nvSpPr>
        <p:spPr bwMode="auto">
          <a:xfrm>
            <a:off x="228600" y="1295400"/>
            <a:ext cx="9829800" cy="519113"/>
          </a:xfrm>
          <a:prstGeom prst="rect">
            <a:avLst/>
          </a:prstGeom>
          <a:noFill/>
          <a:ln w="9525">
            <a:noFill/>
            <a:miter lim="800000"/>
            <a:headEnd/>
            <a:tailEnd/>
          </a:ln>
        </p:spPr>
        <p:txBody>
          <a:bodyPr lIns="92075" tIns="46038" rIns="92075" bIns="46038">
            <a:spAutoFit/>
          </a:bodyPr>
          <a:lstStyle/>
          <a:p>
            <a:pPr>
              <a:lnSpc>
                <a:spcPct val="100000"/>
              </a:lnSpc>
              <a:spcBef>
                <a:spcPct val="0"/>
              </a:spcBef>
            </a:pPr>
            <a:r>
              <a:rPr lang="en-US" sz="2800">
                <a:solidFill>
                  <a:schemeClr val="tx2"/>
                </a:solidFill>
              </a:rPr>
              <a:t>OSU-CHS’s Responsibility: (cont.)</a:t>
            </a:r>
          </a:p>
        </p:txBody>
      </p:sp>
      <p:pic>
        <p:nvPicPr>
          <p:cNvPr id="56325" name="Picture 17" descr="MD&amp;Ptconsult"/>
          <p:cNvPicPr>
            <a:picLocks noChangeAspect="1" noChangeArrowheads="1"/>
          </p:cNvPicPr>
          <p:nvPr/>
        </p:nvPicPr>
        <p:blipFill>
          <a:blip r:embed="rId3" cstate="print"/>
          <a:srcRect t="192"/>
          <a:stretch>
            <a:fillRect/>
          </a:stretch>
        </p:blipFill>
        <p:spPr bwMode="auto">
          <a:xfrm>
            <a:off x="990600" y="2065338"/>
            <a:ext cx="2946400" cy="4411662"/>
          </a:xfrm>
          <a:prstGeom prst="rect">
            <a:avLst/>
          </a:prstGeom>
          <a:noFill/>
          <a:ln w="12700">
            <a:solidFill>
              <a:schemeClr val="tx1"/>
            </a:solidFill>
            <a:miter lim="800000"/>
            <a:headEnd/>
            <a:tailEnd/>
          </a:ln>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bwMode="auto">
          <a:xfrm>
            <a:off x="685800" y="2133600"/>
            <a:ext cx="5867400" cy="4191000"/>
          </a:xfrm>
          <a:noFill/>
          <a:ln>
            <a:miter lim="800000"/>
            <a:headEnd/>
            <a:tailEnd/>
          </a:ln>
        </p:spPr>
        <p:txBody>
          <a:bodyPr vert="horz" wrap="square" lIns="92075" tIns="46038" rIns="92075" bIns="46038" numCol="1" anchor="t" anchorCtr="0" compatLnSpc="1">
            <a:prstTxWarp prst="textNoShape">
              <a:avLst/>
            </a:prstTxWarp>
          </a:bodyPr>
          <a:lstStyle/>
          <a:p>
            <a:pPr marL="285750" indent="-285750" eaLnBrk="1" hangingPunct="1">
              <a:lnSpc>
                <a:spcPct val="95000"/>
              </a:lnSpc>
              <a:spcBef>
                <a:spcPct val="0"/>
              </a:spcBef>
              <a:spcAft>
                <a:spcPct val="30000"/>
              </a:spcAft>
            </a:pPr>
            <a:r>
              <a:rPr lang="en-US" sz="2600" smtClean="0"/>
              <a:t>Confidential</a:t>
            </a:r>
          </a:p>
          <a:p>
            <a:pPr marL="285750" indent="-285750" eaLnBrk="1" hangingPunct="1">
              <a:lnSpc>
                <a:spcPct val="95000"/>
              </a:lnSpc>
              <a:spcBef>
                <a:spcPct val="0"/>
              </a:spcBef>
              <a:spcAft>
                <a:spcPct val="30000"/>
              </a:spcAft>
            </a:pPr>
            <a:r>
              <a:rPr lang="en-US" sz="2600" smtClean="0"/>
              <a:t>Hepatitis B vaccination and post-exposure evaluations</a:t>
            </a:r>
          </a:p>
          <a:p>
            <a:pPr marL="285750" indent="-285750" eaLnBrk="1" hangingPunct="1">
              <a:lnSpc>
                <a:spcPct val="95000"/>
              </a:lnSpc>
              <a:spcBef>
                <a:spcPct val="0"/>
              </a:spcBef>
              <a:spcAft>
                <a:spcPct val="30000"/>
              </a:spcAft>
            </a:pPr>
            <a:r>
              <a:rPr lang="en-US" sz="2600" smtClean="0"/>
              <a:t>HCP’s written opinions</a:t>
            </a:r>
          </a:p>
          <a:p>
            <a:pPr marL="285750" indent="-285750" eaLnBrk="1" hangingPunct="1">
              <a:lnSpc>
                <a:spcPct val="95000"/>
              </a:lnSpc>
              <a:spcBef>
                <a:spcPct val="0"/>
              </a:spcBef>
              <a:spcAft>
                <a:spcPct val="30000"/>
              </a:spcAft>
            </a:pPr>
            <a:r>
              <a:rPr lang="en-US" sz="2600" smtClean="0"/>
              <a:t>Information provided to HCP as required</a:t>
            </a:r>
          </a:p>
          <a:p>
            <a:pPr marL="285750" indent="-285750" eaLnBrk="1" hangingPunct="1">
              <a:lnSpc>
                <a:spcPct val="95000"/>
              </a:lnSpc>
              <a:spcBef>
                <a:spcPct val="0"/>
              </a:spcBef>
              <a:spcAft>
                <a:spcPct val="30000"/>
              </a:spcAft>
            </a:pPr>
            <a:r>
              <a:rPr lang="en-US" sz="2600" smtClean="0"/>
              <a:t>Maintain for length of employment   + 30 years</a:t>
            </a:r>
          </a:p>
        </p:txBody>
      </p:sp>
      <p:grpSp>
        <p:nvGrpSpPr>
          <p:cNvPr id="57347" name="Group 55"/>
          <p:cNvGrpSpPr>
            <a:grpSpLocks/>
          </p:cNvGrpSpPr>
          <p:nvPr/>
        </p:nvGrpSpPr>
        <p:grpSpPr bwMode="auto">
          <a:xfrm>
            <a:off x="7239000" y="1911350"/>
            <a:ext cx="2593975" cy="4635500"/>
            <a:chOff x="4680" y="1204"/>
            <a:chExt cx="1633" cy="2920"/>
          </a:xfrm>
        </p:grpSpPr>
        <p:grpSp>
          <p:nvGrpSpPr>
            <p:cNvPr id="57350" name="Group 24"/>
            <p:cNvGrpSpPr>
              <a:grpSpLocks/>
            </p:cNvGrpSpPr>
            <p:nvPr/>
          </p:nvGrpSpPr>
          <p:grpSpPr bwMode="auto">
            <a:xfrm>
              <a:off x="4852" y="1204"/>
              <a:ext cx="1253" cy="2920"/>
              <a:chOff x="4852" y="1204"/>
              <a:chExt cx="1253" cy="2920"/>
            </a:xfrm>
          </p:grpSpPr>
          <p:sp>
            <p:nvSpPr>
              <p:cNvPr id="57381" name="Rectangle 4"/>
              <p:cNvSpPr>
                <a:spLocks noChangeArrowheads="1"/>
              </p:cNvSpPr>
              <p:nvPr/>
            </p:nvSpPr>
            <p:spPr bwMode="auto">
              <a:xfrm>
                <a:off x="4852" y="1204"/>
                <a:ext cx="1253" cy="2920"/>
              </a:xfrm>
              <a:prstGeom prst="rect">
                <a:avLst/>
              </a:prstGeom>
              <a:solidFill>
                <a:srgbClr val="C0C0C0"/>
              </a:solidFill>
              <a:ln w="12700">
                <a:solidFill>
                  <a:srgbClr val="000000"/>
                </a:solidFill>
                <a:miter lim="800000"/>
                <a:headEnd/>
                <a:tailEnd/>
              </a:ln>
            </p:spPr>
            <p:txBody>
              <a:bodyPr wrap="none" anchor="ctr"/>
              <a:lstStyle/>
              <a:p>
                <a:endParaRPr lang="en-US"/>
              </a:p>
            </p:txBody>
          </p:sp>
          <p:sp>
            <p:nvSpPr>
              <p:cNvPr id="57382" name="Rectangle 5"/>
              <p:cNvSpPr>
                <a:spLocks noChangeArrowheads="1"/>
              </p:cNvSpPr>
              <p:nvPr/>
            </p:nvSpPr>
            <p:spPr bwMode="auto">
              <a:xfrm>
                <a:off x="4940" y="1335"/>
                <a:ext cx="1078" cy="825"/>
              </a:xfrm>
              <a:prstGeom prst="rect">
                <a:avLst/>
              </a:prstGeom>
              <a:solidFill>
                <a:srgbClr val="9F9F9F"/>
              </a:solidFill>
              <a:ln w="12700">
                <a:solidFill>
                  <a:srgbClr val="000000"/>
                </a:solidFill>
                <a:miter lim="800000"/>
                <a:headEnd/>
                <a:tailEnd/>
              </a:ln>
            </p:spPr>
            <p:txBody>
              <a:bodyPr wrap="none" anchor="ctr"/>
              <a:lstStyle/>
              <a:p>
                <a:endParaRPr lang="en-US"/>
              </a:p>
            </p:txBody>
          </p:sp>
          <p:sp>
            <p:nvSpPr>
              <p:cNvPr id="57383" name="Rectangle 6"/>
              <p:cNvSpPr>
                <a:spLocks noChangeArrowheads="1"/>
              </p:cNvSpPr>
              <p:nvPr/>
            </p:nvSpPr>
            <p:spPr bwMode="auto">
              <a:xfrm>
                <a:off x="4857" y="3123"/>
                <a:ext cx="1241" cy="413"/>
              </a:xfrm>
              <a:prstGeom prst="rect">
                <a:avLst/>
              </a:prstGeom>
              <a:solidFill>
                <a:srgbClr val="9F9F9F"/>
              </a:solidFill>
              <a:ln w="9525">
                <a:noFill/>
                <a:miter lim="800000"/>
                <a:headEnd/>
                <a:tailEnd/>
              </a:ln>
            </p:spPr>
            <p:txBody>
              <a:bodyPr wrap="none" anchor="ctr"/>
              <a:lstStyle/>
              <a:p>
                <a:endParaRPr lang="en-US"/>
              </a:p>
            </p:txBody>
          </p:sp>
          <p:sp>
            <p:nvSpPr>
              <p:cNvPr id="57384" name="Rectangle 7"/>
              <p:cNvSpPr>
                <a:spLocks noChangeArrowheads="1"/>
              </p:cNvSpPr>
              <p:nvPr/>
            </p:nvSpPr>
            <p:spPr bwMode="auto">
              <a:xfrm>
                <a:off x="4940" y="3187"/>
                <a:ext cx="1078" cy="825"/>
              </a:xfrm>
              <a:prstGeom prst="rect">
                <a:avLst/>
              </a:prstGeom>
              <a:solidFill>
                <a:srgbClr val="9F9F9F"/>
              </a:solidFill>
              <a:ln w="12700">
                <a:solidFill>
                  <a:srgbClr val="000000"/>
                </a:solidFill>
                <a:miter lim="800000"/>
                <a:headEnd/>
                <a:tailEnd/>
              </a:ln>
            </p:spPr>
            <p:txBody>
              <a:bodyPr wrap="none" anchor="ctr"/>
              <a:lstStyle/>
              <a:p>
                <a:endParaRPr lang="en-US"/>
              </a:p>
            </p:txBody>
          </p:sp>
          <p:sp>
            <p:nvSpPr>
              <p:cNvPr id="57385" name="Rectangle 8"/>
              <p:cNvSpPr>
                <a:spLocks noChangeArrowheads="1"/>
              </p:cNvSpPr>
              <p:nvPr/>
            </p:nvSpPr>
            <p:spPr bwMode="auto">
              <a:xfrm>
                <a:off x="4934" y="3125"/>
                <a:ext cx="1090" cy="406"/>
              </a:xfrm>
              <a:prstGeom prst="rect">
                <a:avLst/>
              </a:prstGeom>
              <a:solidFill>
                <a:srgbClr val="808080"/>
              </a:solidFill>
              <a:ln w="9525">
                <a:noFill/>
                <a:miter lim="800000"/>
                <a:headEnd/>
                <a:tailEnd/>
              </a:ln>
            </p:spPr>
            <p:txBody>
              <a:bodyPr wrap="none" anchor="ctr"/>
              <a:lstStyle/>
              <a:p>
                <a:endParaRPr lang="en-US"/>
              </a:p>
            </p:txBody>
          </p:sp>
          <p:grpSp>
            <p:nvGrpSpPr>
              <p:cNvPr id="57386" name="Group 14"/>
              <p:cNvGrpSpPr>
                <a:grpSpLocks/>
              </p:cNvGrpSpPr>
              <p:nvPr/>
            </p:nvGrpSpPr>
            <p:grpSpPr bwMode="auto">
              <a:xfrm>
                <a:off x="5277" y="3317"/>
                <a:ext cx="464" cy="143"/>
                <a:chOff x="5277" y="3317"/>
                <a:chExt cx="464" cy="143"/>
              </a:xfrm>
            </p:grpSpPr>
            <p:sp>
              <p:nvSpPr>
                <p:cNvPr id="57396" name="Freeform 9"/>
                <p:cNvSpPr>
                  <a:spLocks/>
                </p:cNvSpPr>
                <p:nvPr/>
              </p:nvSpPr>
              <p:spPr bwMode="auto">
                <a:xfrm>
                  <a:off x="5277" y="3329"/>
                  <a:ext cx="464" cy="131"/>
                </a:xfrm>
                <a:custGeom>
                  <a:avLst/>
                  <a:gdLst>
                    <a:gd name="T0" fmla="*/ 31 w 464"/>
                    <a:gd name="T1" fmla="*/ 51 h 131"/>
                    <a:gd name="T2" fmla="*/ 71 w 464"/>
                    <a:gd name="T3" fmla="*/ 104 h 131"/>
                    <a:gd name="T4" fmla="*/ 444 w 464"/>
                    <a:gd name="T5" fmla="*/ 104 h 131"/>
                    <a:gd name="T6" fmla="*/ 396 w 464"/>
                    <a:gd name="T7" fmla="*/ 40 h 131"/>
                    <a:gd name="T8" fmla="*/ 396 w 464"/>
                    <a:gd name="T9" fmla="*/ 0 h 131"/>
                    <a:gd name="T10" fmla="*/ 463 w 464"/>
                    <a:gd name="T11" fmla="*/ 87 h 131"/>
                    <a:gd name="T12" fmla="*/ 463 w 464"/>
                    <a:gd name="T13" fmla="*/ 130 h 131"/>
                    <a:gd name="T14" fmla="*/ 63 w 464"/>
                    <a:gd name="T15" fmla="*/ 130 h 131"/>
                    <a:gd name="T16" fmla="*/ 0 w 464"/>
                    <a:gd name="T17" fmla="*/ 51 h 131"/>
                    <a:gd name="T18" fmla="*/ 31 w 464"/>
                    <a:gd name="T19" fmla="*/ 51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4"/>
                    <a:gd name="T31" fmla="*/ 0 h 131"/>
                    <a:gd name="T32" fmla="*/ 464 w 464"/>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4" h="131">
                      <a:moveTo>
                        <a:pt x="31" y="51"/>
                      </a:moveTo>
                      <a:lnTo>
                        <a:pt x="71" y="104"/>
                      </a:lnTo>
                      <a:lnTo>
                        <a:pt x="444" y="104"/>
                      </a:lnTo>
                      <a:lnTo>
                        <a:pt x="396" y="40"/>
                      </a:lnTo>
                      <a:lnTo>
                        <a:pt x="396" y="0"/>
                      </a:lnTo>
                      <a:lnTo>
                        <a:pt x="463" y="87"/>
                      </a:lnTo>
                      <a:lnTo>
                        <a:pt x="463" y="130"/>
                      </a:lnTo>
                      <a:lnTo>
                        <a:pt x="63" y="130"/>
                      </a:lnTo>
                      <a:lnTo>
                        <a:pt x="0" y="51"/>
                      </a:lnTo>
                      <a:lnTo>
                        <a:pt x="31" y="51"/>
                      </a:lnTo>
                    </a:path>
                  </a:pathLst>
                </a:custGeom>
                <a:solidFill>
                  <a:srgbClr val="3F3F3F"/>
                </a:solidFill>
                <a:ln w="9525" cap="rnd">
                  <a:noFill/>
                  <a:round/>
                  <a:headEnd/>
                  <a:tailEnd/>
                </a:ln>
              </p:spPr>
              <p:txBody>
                <a:bodyPr/>
                <a:lstStyle/>
                <a:p>
                  <a:endParaRPr lang="en-US"/>
                </a:p>
              </p:txBody>
            </p:sp>
            <p:sp>
              <p:nvSpPr>
                <p:cNvPr id="57397" name="Freeform 10"/>
                <p:cNvSpPr>
                  <a:spLocks/>
                </p:cNvSpPr>
                <p:nvPr/>
              </p:nvSpPr>
              <p:spPr bwMode="auto">
                <a:xfrm>
                  <a:off x="5277" y="3317"/>
                  <a:ext cx="208" cy="61"/>
                </a:xfrm>
                <a:custGeom>
                  <a:avLst/>
                  <a:gdLst>
                    <a:gd name="T0" fmla="*/ 21 w 208"/>
                    <a:gd name="T1" fmla="*/ 21 h 61"/>
                    <a:gd name="T2" fmla="*/ 28 w 208"/>
                    <a:gd name="T3" fmla="*/ 0 h 61"/>
                    <a:gd name="T4" fmla="*/ 8 w 208"/>
                    <a:gd name="T5" fmla="*/ 0 h 61"/>
                    <a:gd name="T6" fmla="*/ 0 w 208"/>
                    <a:gd name="T7" fmla="*/ 21 h 61"/>
                    <a:gd name="T8" fmla="*/ 0 w 208"/>
                    <a:gd name="T9" fmla="*/ 60 h 61"/>
                    <a:gd name="T10" fmla="*/ 207 w 208"/>
                    <a:gd name="T11" fmla="*/ 60 h 61"/>
                    <a:gd name="T12" fmla="*/ 207 w 208"/>
                    <a:gd name="T13" fmla="*/ 21 h 61"/>
                    <a:gd name="T14" fmla="*/ 21 w 208"/>
                    <a:gd name="T15" fmla="*/ 21 h 61"/>
                    <a:gd name="T16" fmla="*/ 0 60000 65536"/>
                    <a:gd name="T17" fmla="*/ 0 60000 65536"/>
                    <a:gd name="T18" fmla="*/ 0 60000 65536"/>
                    <a:gd name="T19" fmla="*/ 0 60000 65536"/>
                    <a:gd name="T20" fmla="*/ 0 60000 65536"/>
                    <a:gd name="T21" fmla="*/ 0 60000 65536"/>
                    <a:gd name="T22" fmla="*/ 0 60000 65536"/>
                    <a:gd name="T23" fmla="*/ 0 60000 65536"/>
                    <a:gd name="T24" fmla="*/ 0 w 208"/>
                    <a:gd name="T25" fmla="*/ 0 h 61"/>
                    <a:gd name="T26" fmla="*/ 208 w 208"/>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8" h="61">
                      <a:moveTo>
                        <a:pt x="21" y="21"/>
                      </a:moveTo>
                      <a:lnTo>
                        <a:pt x="28" y="0"/>
                      </a:lnTo>
                      <a:lnTo>
                        <a:pt x="8" y="0"/>
                      </a:lnTo>
                      <a:lnTo>
                        <a:pt x="0" y="21"/>
                      </a:lnTo>
                      <a:lnTo>
                        <a:pt x="0" y="60"/>
                      </a:lnTo>
                      <a:lnTo>
                        <a:pt x="207" y="60"/>
                      </a:lnTo>
                      <a:lnTo>
                        <a:pt x="207" y="21"/>
                      </a:lnTo>
                      <a:lnTo>
                        <a:pt x="21" y="21"/>
                      </a:lnTo>
                    </a:path>
                  </a:pathLst>
                </a:custGeom>
                <a:solidFill>
                  <a:srgbClr val="9F9F9F"/>
                </a:solidFill>
                <a:ln w="9525" cap="rnd">
                  <a:noFill/>
                  <a:round/>
                  <a:headEnd/>
                  <a:tailEnd/>
                </a:ln>
              </p:spPr>
              <p:txBody>
                <a:bodyPr/>
                <a:lstStyle/>
                <a:p>
                  <a:endParaRPr lang="en-US"/>
                </a:p>
              </p:txBody>
            </p:sp>
            <p:sp>
              <p:nvSpPr>
                <p:cNvPr id="57398" name="Freeform 11"/>
                <p:cNvSpPr>
                  <a:spLocks/>
                </p:cNvSpPr>
                <p:nvPr/>
              </p:nvSpPr>
              <p:spPr bwMode="auto">
                <a:xfrm>
                  <a:off x="5474" y="3317"/>
                  <a:ext cx="206" cy="61"/>
                </a:xfrm>
                <a:custGeom>
                  <a:avLst/>
                  <a:gdLst>
                    <a:gd name="T0" fmla="*/ 183 w 206"/>
                    <a:gd name="T1" fmla="*/ 21 h 61"/>
                    <a:gd name="T2" fmla="*/ 178 w 206"/>
                    <a:gd name="T3" fmla="*/ 0 h 61"/>
                    <a:gd name="T4" fmla="*/ 196 w 206"/>
                    <a:gd name="T5" fmla="*/ 0 h 61"/>
                    <a:gd name="T6" fmla="*/ 205 w 206"/>
                    <a:gd name="T7" fmla="*/ 21 h 61"/>
                    <a:gd name="T8" fmla="*/ 205 w 206"/>
                    <a:gd name="T9" fmla="*/ 60 h 61"/>
                    <a:gd name="T10" fmla="*/ 0 w 206"/>
                    <a:gd name="T11" fmla="*/ 60 h 61"/>
                    <a:gd name="T12" fmla="*/ 0 w 206"/>
                    <a:gd name="T13" fmla="*/ 21 h 61"/>
                    <a:gd name="T14" fmla="*/ 183 w 206"/>
                    <a:gd name="T15" fmla="*/ 21 h 61"/>
                    <a:gd name="T16" fmla="*/ 0 60000 65536"/>
                    <a:gd name="T17" fmla="*/ 0 60000 65536"/>
                    <a:gd name="T18" fmla="*/ 0 60000 65536"/>
                    <a:gd name="T19" fmla="*/ 0 60000 65536"/>
                    <a:gd name="T20" fmla="*/ 0 60000 65536"/>
                    <a:gd name="T21" fmla="*/ 0 60000 65536"/>
                    <a:gd name="T22" fmla="*/ 0 60000 65536"/>
                    <a:gd name="T23" fmla="*/ 0 60000 65536"/>
                    <a:gd name="T24" fmla="*/ 0 w 206"/>
                    <a:gd name="T25" fmla="*/ 0 h 61"/>
                    <a:gd name="T26" fmla="*/ 206 w 206"/>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6" h="61">
                      <a:moveTo>
                        <a:pt x="183" y="21"/>
                      </a:moveTo>
                      <a:lnTo>
                        <a:pt x="178" y="0"/>
                      </a:lnTo>
                      <a:lnTo>
                        <a:pt x="196" y="0"/>
                      </a:lnTo>
                      <a:lnTo>
                        <a:pt x="205" y="21"/>
                      </a:lnTo>
                      <a:lnTo>
                        <a:pt x="205" y="60"/>
                      </a:lnTo>
                      <a:lnTo>
                        <a:pt x="0" y="60"/>
                      </a:lnTo>
                      <a:lnTo>
                        <a:pt x="0" y="21"/>
                      </a:lnTo>
                      <a:lnTo>
                        <a:pt x="183" y="21"/>
                      </a:lnTo>
                    </a:path>
                  </a:pathLst>
                </a:custGeom>
                <a:solidFill>
                  <a:srgbClr val="9F9F9F"/>
                </a:solidFill>
                <a:ln w="9525" cap="rnd">
                  <a:noFill/>
                  <a:round/>
                  <a:headEnd/>
                  <a:tailEnd/>
                </a:ln>
              </p:spPr>
              <p:txBody>
                <a:bodyPr/>
                <a:lstStyle/>
                <a:p>
                  <a:endParaRPr lang="en-US"/>
                </a:p>
              </p:txBody>
            </p:sp>
            <p:sp>
              <p:nvSpPr>
                <p:cNvPr id="57399" name="Freeform 12"/>
                <p:cNvSpPr>
                  <a:spLocks/>
                </p:cNvSpPr>
                <p:nvPr/>
              </p:nvSpPr>
              <p:spPr bwMode="auto">
                <a:xfrm>
                  <a:off x="5277" y="3317"/>
                  <a:ext cx="21" cy="19"/>
                </a:xfrm>
                <a:custGeom>
                  <a:avLst/>
                  <a:gdLst>
                    <a:gd name="T0" fmla="*/ 16 w 21"/>
                    <a:gd name="T1" fmla="*/ 18 h 19"/>
                    <a:gd name="T2" fmla="*/ 20 w 21"/>
                    <a:gd name="T3" fmla="*/ 0 h 19"/>
                    <a:gd name="T4" fmla="*/ 6 w 21"/>
                    <a:gd name="T5" fmla="*/ 0 h 19"/>
                    <a:gd name="T6" fmla="*/ 0 w 21"/>
                    <a:gd name="T7" fmla="*/ 18 h 19"/>
                    <a:gd name="T8" fmla="*/ 16 w 21"/>
                    <a:gd name="T9" fmla="*/ 18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6" y="18"/>
                      </a:moveTo>
                      <a:lnTo>
                        <a:pt x="20" y="0"/>
                      </a:lnTo>
                      <a:lnTo>
                        <a:pt x="6" y="0"/>
                      </a:lnTo>
                      <a:lnTo>
                        <a:pt x="0" y="18"/>
                      </a:lnTo>
                      <a:lnTo>
                        <a:pt x="16" y="18"/>
                      </a:lnTo>
                    </a:path>
                  </a:pathLst>
                </a:custGeom>
                <a:solidFill>
                  <a:srgbClr val="5F5F5F"/>
                </a:solidFill>
                <a:ln w="9525" cap="rnd">
                  <a:noFill/>
                  <a:round/>
                  <a:headEnd/>
                  <a:tailEnd/>
                </a:ln>
              </p:spPr>
              <p:txBody>
                <a:bodyPr/>
                <a:lstStyle/>
                <a:p>
                  <a:endParaRPr lang="en-US"/>
                </a:p>
              </p:txBody>
            </p:sp>
            <p:sp>
              <p:nvSpPr>
                <p:cNvPr id="57400" name="Freeform 13"/>
                <p:cNvSpPr>
                  <a:spLocks/>
                </p:cNvSpPr>
                <p:nvPr/>
              </p:nvSpPr>
              <p:spPr bwMode="auto">
                <a:xfrm>
                  <a:off x="5664" y="3317"/>
                  <a:ext cx="20" cy="19"/>
                </a:xfrm>
                <a:custGeom>
                  <a:avLst/>
                  <a:gdLst>
                    <a:gd name="T0" fmla="*/ 2 w 20"/>
                    <a:gd name="T1" fmla="*/ 18 h 19"/>
                    <a:gd name="T2" fmla="*/ 0 w 20"/>
                    <a:gd name="T3" fmla="*/ 0 h 19"/>
                    <a:gd name="T4" fmla="*/ 13 w 20"/>
                    <a:gd name="T5" fmla="*/ 0 h 19"/>
                    <a:gd name="T6" fmla="*/ 19 w 20"/>
                    <a:gd name="T7" fmla="*/ 18 h 19"/>
                    <a:gd name="T8" fmla="*/ 2 w 20"/>
                    <a:gd name="T9" fmla="*/ 18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2" y="18"/>
                      </a:moveTo>
                      <a:lnTo>
                        <a:pt x="0" y="0"/>
                      </a:lnTo>
                      <a:lnTo>
                        <a:pt x="13" y="0"/>
                      </a:lnTo>
                      <a:lnTo>
                        <a:pt x="19" y="18"/>
                      </a:lnTo>
                      <a:lnTo>
                        <a:pt x="2" y="18"/>
                      </a:lnTo>
                    </a:path>
                  </a:pathLst>
                </a:custGeom>
                <a:solidFill>
                  <a:srgbClr val="5F5F5F"/>
                </a:solidFill>
                <a:ln w="9525" cap="rnd">
                  <a:noFill/>
                  <a:round/>
                  <a:headEnd/>
                  <a:tailEnd/>
                </a:ln>
              </p:spPr>
              <p:txBody>
                <a:bodyPr/>
                <a:lstStyle/>
                <a:p>
                  <a:endParaRPr lang="en-US"/>
                </a:p>
              </p:txBody>
            </p:sp>
          </p:grpSp>
          <p:grpSp>
            <p:nvGrpSpPr>
              <p:cNvPr id="57387" name="Group 23"/>
              <p:cNvGrpSpPr>
                <a:grpSpLocks/>
              </p:cNvGrpSpPr>
              <p:nvPr/>
            </p:nvGrpSpPr>
            <p:grpSpPr bwMode="auto">
              <a:xfrm>
                <a:off x="5289" y="3724"/>
                <a:ext cx="380" cy="262"/>
                <a:chOff x="5289" y="3724"/>
                <a:chExt cx="380" cy="262"/>
              </a:xfrm>
            </p:grpSpPr>
            <p:sp>
              <p:nvSpPr>
                <p:cNvPr id="57388" name="Rectangle 15"/>
                <p:cNvSpPr>
                  <a:spLocks noChangeArrowheads="1"/>
                </p:cNvSpPr>
                <p:nvPr/>
              </p:nvSpPr>
              <p:spPr bwMode="auto">
                <a:xfrm>
                  <a:off x="5289" y="3724"/>
                  <a:ext cx="380" cy="121"/>
                </a:xfrm>
                <a:prstGeom prst="rect">
                  <a:avLst/>
                </a:prstGeom>
                <a:solidFill>
                  <a:srgbClr val="808080"/>
                </a:solidFill>
                <a:ln w="12700">
                  <a:solidFill>
                    <a:srgbClr val="000000"/>
                  </a:solidFill>
                  <a:miter lim="800000"/>
                  <a:headEnd/>
                  <a:tailEnd/>
                </a:ln>
              </p:spPr>
              <p:txBody>
                <a:bodyPr wrap="none" anchor="ctr"/>
                <a:lstStyle/>
                <a:p>
                  <a:endParaRPr lang="en-US"/>
                </a:p>
              </p:txBody>
            </p:sp>
            <p:sp>
              <p:nvSpPr>
                <p:cNvPr id="57389" name="Rectangle 16"/>
                <p:cNvSpPr>
                  <a:spLocks noChangeArrowheads="1"/>
                </p:cNvSpPr>
                <p:nvPr/>
              </p:nvSpPr>
              <p:spPr bwMode="auto">
                <a:xfrm>
                  <a:off x="5312" y="3739"/>
                  <a:ext cx="331" cy="90"/>
                </a:xfrm>
                <a:prstGeom prst="rect">
                  <a:avLst/>
                </a:prstGeom>
                <a:solidFill>
                  <a:srgbClr val="FFFFFF"/>
                </a:solidFill>
                <a:ln w="12700">
                  <a:solidFill>
                    <a:srgbClr val="000000"/>
                  </a:solidFill>
                  <a:miter lim="800000"/>
                  <a:headEnd/>
                  <a:tailEnd/>
                </a:ln>
              </p:spPr>
              <p:txBody>
                <a:bodyPr wrap="none" anchor="ctr"/>
                <a:lstStyle/>
                <a:p>
                  <a:endParaRPr lang="en-US"/>
                </a:p>
              </p:txBody>
            </p:sp>
            <p:grpSp>
              <p:nvGrpSpPr>
                <p:cNvPr id="57390" name="Group 22"/>
                <p:cNvGrpSpPr>
                  <a:grpSpLocks/>
                </p:cNvGrpSpPr>
                <p:nvPr/>
              </p:nvGrpSpPr>
              <p:grpSpPr bwMode="auto">
                <a:xfrm>
                  <a:off x="5432" y="3884"/>
                  <a:ext cx="92" cy="102"/>
                  <a:chOff x="5432" y="3884"/>
                  <a:chExt cx="92" cy="102"/>
                </a:xfrm>
              </p:grpSpPr>
              <p:sp>
                <p:nvSpPr>
                  <p:cNvPr id="57391" name="Oval 17"/>
                  <p:cNvSpPr>
                    <a:spLocks noChangeArrowheads="1"/>
                  </p:cNvSpPr>
                  <p:nvPr/>
                </p:nvSpPr>
                <p:spPr bwMode="auto">
                  <a:xfrm>
                    <a:off x="5436" y="3890"/>
                    <a:ext cx="88" cy="96"/>
                  </a:xfrm>
                  <a:prstGeom prst="ellipse">
                    <a:avLst/>
                  </a:prstGeom>
                  <a:solidFill>
                    <a:srgbClr val="3F3F3F"/>
                  </a:solidFill>
                  <a:ln w="12700">
                    <a:solidFill>
                      <a:srgbClr val="3F3F3F"/>
                    </a:solidFill>
                    <a:round/>
                    <a:headEnd/>
                    <a:tailEnd/>
                  </a:ln>
                </p:spPr>
                <p:txBody>
                  <a:bodyPr wrap="none" anchor="ctr"/>
                  <a:lstStyle/>
                  <a:p>
                    <a:endParaRPr lang="en-US"/>
                  </a:p>
                </p:txBody>
              </p:sp>
              <p:grpSp>
                <p:nvGrpSpPr>
                  <p:cNvPr id="57392" name="Group 21"/>
                  <p:cNvGrpSpPr>
                    <a:grpSpLocks/>
                  </p:cNvGrpSpPr>
                  <p:nvPr/>
                </p:nvGrpSpPr>
                <p:grpSpPr bwMode="auto">
                  <a:xfrm>
                    <a:off x="5432" y="3884"/>
                    <a:ext cx="83" cy="95"/>
                    <a:chOff x="5432" y="3884"/>
                    <a:chExt cx="83" cy="95"/>
                  </a:xfrm>
                </p:grpSpPr>
                <p:sp>
                  <p:nvSpPr>
                    <p:cNvPr id="57393" name="Oval 18"/>
                    <p:cNvSpPr>
                      <a:spLocks noChangeArrowheads="1"/>
                    </p:cNvSpPr>
                    <p:nvPr/>
                  </p:nvSpPr>
                  <p:spPr bwMode="auto">
                    <a:xfrm>
                      <a:off x="5432" y="3884"/>
                      <a:ext cx="83" cy="95"/>
                    </a:xfrm>
                    <a:prstGeom prst="ellipse">
                      <a:avLst/>
                    </a:prstGeom>
                    <a:solidFill>
                      <a:srgbClr val="C0C0C0"/>
                    </a:solidFill>
                    <a:ln w="12700">
                      <a:solidFill>
                        <a:srgbClr val="808080"/>
                      </a:solidFill>
                      <a:round/>
                      <a:headEnd/>
                      <a:tailEnd/>
                    </a:ln>
                  </p:spPr>
                  <p:txBody>
                    <a:bodyPr wrap="none" anchor="ctr"/>
                    <a:lstStyle/>
                    <a:p>
                      <a:endParaRPr lang="en-US"/>
                    </a:p>
                  </p:txBody>
                </p:sp>
                <p:sp>
                  <p:nvSpPr>
                    <p:cNvPr id="57394" name="Oval 19"/>
                    <p:cNvSpPr>
                      <a:spLocks noChangeArrowheads="1"/>
                    </p:cNvSpPr>
                    <p:nvPr/>
                  </p:nvSpPr>
                  <p:spPr bwMode="auto">
                    <a:xfrm>
                      <a:off x="5466" y="3902"/>
                      <a:ext cx="15" cy="19"/>
                    </a:xfrm>
                    <a:prstGeom prst="ellipse">
                      <a:avLst/>
                    </a:prstGeom>
                    <a:solidFill>
                      <a:srgbClr val="3F3F3F"/>
                    </a:solidFill>
                    <a:ln w="12700">
                      <a:solidFill>
                        <a:srgbClr val="3F3F3F"/>
                      </a:solidFill>
                      <a:round/>
                      <a:headEnd/>
                      <a:tailEnd/>
                    </a:ln>
                  </p:spPr>
                  <p:txBody>
                    <a:bodyPr wrap="none" anchor="ctr"/>
                    <a:lstStyle/>
                    <a:p>
                      <a:endParaRPr lang="en-US"/>
                    </a:p>
                  </p:txBody>
                </p:sp>
                <p:sp>
                  <p:nvSpPr>
                    <p:cNvPr id="57395" name="Freeform 20"/>
                    <p:cNvSpPr>
                      <a:spLocks/>
                    </p:cNvSpPr>
                    <p:nvPr/>
                  </p:nvSpPr>
                  <p:spPr bwMode="auto">
                    <a:xfrm>
                      <a:off x="5462" y="3929"/>
                      <a:ext cx="24" cy="31"/>
                    </a:xfrm>
                    <a:custGeom>
                      <a:avLst/>
                      <a:gdLst>
                        <a:gd name="T0" fmla="*/ 7 w 24"/>
                        <a:gd name="T1" fmla="*/ 0 h 31"/>
                        <a:gd name="T2" fmla="*/ 0 w 24"/>
                        <a:gd name="T3" fmla="*/ 30 h 31"/>
                        <a:gd name="T4" fmla="*/ 23 w 24"/>
                        <a:gd name="T5" fmla="*/ 30 h 31"/>
                        <a:gd name="T6" fmla="*/ 15 w 24"/>
                        <a:gd name="T7" fmla="*/ 0 h 31"/>
                        <a:gd name="T8" fmla="*/ 7 w 24"/>
                        <a:gd name="T9" fmla="*/ 0 h 31"/>
                        <a:gd name="T10" fmla="*/ 0 60000 65536"/>
                        <a:gd name="T11" fmla="*/ 0 60000 65536"/>
                        <a:gd name="T12" fmla="*/ 0 60000 65536"/>
                        <a:gd name="T13" fmla="*/ 0 60000 65536"/>
                        <a:gd name="T14" fmla="*/ 0 60000 65536"/>
                        <a:gd name="T15" fmla="*/ 0 w 24"/>
                        <a:gd name="T16" fmla="*/ 0 h 31"/>
                        <a:gd name="T17" fmla="*/ 24 w 24"/>
                        <a:gd name="T18" fmla="*/ 31 h 31"/>
                      </a:gdLst>
                      <a:ahLst/>
                      <a:cxnLst>
                        <a:cxn ang="T10">
                          <a:pos x="T0" y="T1"/>
                        </a:cxn>
                        <a:cxn ang="T11">
                          <a:pos x="T2" y="T3"/>
                        </a:cxn>
                        <a:cxn ang="T12">
                          <a:pos x="T4" y="T5"/>
                        </a:cxn>
                        <a:cxn ang="T13">
                          <a:pos x="T6" y="T7"/>
                        </a:cxn>
                        <a:cxn ang="T14">
                          <a:pos x="T8" y="T9"/>
                        </a:cxn>
                      </a:cxnLst>
                      <a:rect l="T15" t="T16" r="T17" b="T18"/>
                      <a:pathLst>
                        <a:path w="24" h="31">
                          <a:moveTo>
                            <a:pt x="7" y="0"/>
                          </a:moveTo>
                          <a:lnTo>
                            <a:pt x="0" y="30"/>
                          </a:lnTo>
                          <a:lnTo>
                            <a:pt x="23" y="30"/>
                          </a:lnTo>
                          <a:lnTo>
                            <a:pt x="15" y="0"/>
                          </a:lnTo>
                          <a:lnTo>
                            <a:pt x="7" y="0"/>
                          </a:lnTo>
                        </a:path>
                      </a:pathLst>
                    </a:custGeom>
                    <a:solidFill>
                      <a:srgbClr val="3F3F3F"/>
                    </a:solidFill>
                    <a:ln w="9525" cap="rnd">
                      <a:noFill/>
                      <a:round/>
                      <a:headEnd/>
                      <a:tailEnd/>
                    </a:ln>
                  </p:spPr>
                  <p:txBody>
                    <a:bodyPr/>
                    <a:lstStyle/>
                    <a:p>
                      <a:endParaRPr lang="en-US"/>
                    </a:p>
                  </p:txBody>
                </p:sp>
              </p:grpSp>
            </p:grpSp>
          </p:grpSp>
        </p:grpSp>
        <p:grpSp>
          <p:nvGrpSpPr>
            <p:cNvPr id="57351" name="Group 29"/>
            <p:cNvGrpSpPr>
              <a:grpSpLocks/>
            </p:cNvGrpSpPr>
            <p:nvPr/>
          </p:nvGrpSpPr>
          <p:grpSpPr bwMode="auto">
            <a:xfrm>
              <a:off x="5554" y="1375"/>
              <a:ext cx="664" cy="652"/>
              <a:chOff x="5554" y="1375"/>
              <a:chExt cx="664" cy="652"/>
            </a:xfrm>
          </p:grpSpPr>
          <p:sp>
            <p:nvSpPr>
              <p:cNvPr id="57377" name="Freeform 25"/>
              <p:cNvSpPr>
                <a:spLocks/>
              </p:cNvSpPr>
              <p:nvPr/>
            </p:nvSpPr>
            <p:spPr bwMode="auto">
              <a:xfrm>
                <a:off x="5600" y="1375"/>
                <a:ext cx="618" cy="652"/>
              </a:xfrm>
              <a:custGeom>
                <a:avLst/>
                <a:gdLst>
                  <a:gd name="T0" fmla="*/ 138 w 618"/>
                  <a:gd name="T1" fmla="*/ 0 h 652"/>
                  <a:gd name="T2" fmla="*/ 617 w 618"/>
                  <a:gd name="T3" fmla="*/ 32 h 652"/>
                  <a:gd name="T4" fmla="*/ 446 w 618"/>
                  <a:gd name="T5" fmla="*/ 651 h 652"/>
                  <a:gd name="T6" fmla="*/ 0 w 618"/>
                  <a:gd name="T7" fmla="*/ 651 h 652"/>
                  <a:gd name="T8" fmla="*/ 138 w 618"/>
                  <a:gd name="T9" fmla="*/ 0 h 652"/>
                  <a:gd name="T10" fmla="*/ 0 60000 65536"/>
                  <a:gd name="T11" fmla="*/ 0 60000 65536"/>
                  <a:gd name="T12" fmla="*/ 0 60000 65536"/>
                  <a:gd name="T13" fmla="*/ 0 60000 65536"/>
                  <a:gd name="T14" fmla="*/ 0 60000 65536"/>
                  <a:gd name="T15" fmla="*/ 0 w 618"/>
                  <a:gd name="T16" fmla="*/ 0 h 652"/>
                  <a:gd name="T17" fmla="*/ 618 w 618"/>
                  <a:gd name="T18" fmla="*/ 652 h 652"/>
                </a:gdLst>
                <a:ahLst/>
                <a:cxnLst>
                  <a:cxn ang="T10">
                    <a:pos x="T0" y="T1"/>
                  </a:cxn>
                  <a:cxn ang="T11">
                    <a:pos x="T2" y="T3"/>
                  </a:cxn>
                  <a:cxn ang="T12">
                    <a:pos x="T4" y="T5"/>
                  </a:cxn>
                  <a:cxn ang="T13">
                    <a:pos x="T6" y="T7"/>
                  </a:cxn>
                  <a:cxn ang="T14">
                    <a:pos x="T8" y="T9"/>
                  </a:cxn>
                </a:cxnLst>
                <a:rect l="T15" t="T16" r="T17" b="T18"/>
                <a:pathLst>
                  <a:path w="618" h="652">
                    <a:moveTo>
                      <a:pt x="138" y="0"/>
                    </a:moveTo>
                    <a:lnTo>
                      <a:pt x="617" y="32"/>
                    </a:lnTo>
                    <a:lnTo>
                      <a:pt x="446" y="651"/>
                    </a:lnTo>
                    <a:lnTo>
                      <a:pt x="0" y="651"/>
                    </a:lnTo>
                    <a:lnTo>
                      <a:pt x="138" y="0"/>
                    </a:lnTo>
                  </a:path>
                </a:pathLst>
              </a:custGeom>
              <a:solidFill>
                <a:srgbClr val="9F9FBF"/>
              </a:solidFill>
              <a:ln w="9525" cap="rnd">
                <a:noFill/>
                <a:round/>
                <a:headEnd/>
                <a:tailEnd/>
              </a:ln>
            </p:spPr>
            <p:txBody>
              <a:bodyPr/>
              <a:lstStyle/>
              <a:p>
                <a:endParaRPr lang="en-US"/>
              </a:p>
            </p:txBody>
          </p:sp>
          <p:sp>
            <p:nvSpPr>
              <p:cNvPr id="57378" name="Freeform 26"/>
              <p:cNvSpPr>
                <a:spLocks/>
              </p:cNvSpPr>
              <p:nvPr/>
            </p:nvSpPr>
            <p:spPr bwMode="auto">
              <a:xfrm>
                <a:off x="5588" y="1395"/>
                <a:ext cx="594" cy="627"/>
              </a:xfrm>
              <a:custGeom>
                <a:avLst/>
                <a:gdLst>
                  <a:gd name="T0" fmla="*/ 131 w 594"/>
                  <a:gd name="T1" fmla="*/ 0 h 627"/>
                  <a:gd name="T2" fmla="*/ 593 w 594"/>
                  <a:gd name="T3" fmla="*/ 28 h 627"/>
                  <a:gd name="T4" fmla="*/ 430 w 594"/>
                  <a:gd name="T5" fmla="*/ 626 h 627"/>
                  <a:gd name="T6" fmla="*/ 0 w 594"/>
                  <a:gd name="T7" fmla="*/ 626 h 627"/>
                  <a:gd name="T8" fmla="*/ 131 w 594"/>
                  <a:gd name="T9" fmla="*/ 0 h 627"/>
                  <a:gd name="T10" fmla="*/ 0 60000 65536"/>
                  <a:gd name="T11" fmla="*/ 0 60000 65536"/>
                  <a:gd name="T12" fmla="*/ 0 60000 65536"/>
                  <a:gd name="T13" fmla="*/ 0 60000 65536"/>
                  <a:gd name="T14" fmla="*/ 0 60000 65536"/>
                  <a:gd name="T15" fmla="*/ 0 w 594"/>
                  <a:gd name="T16" fmla="*/ 0 h 627"/>
                  <a:gd name="T17" fmla="*/ 594 w 594"/>
                  <a:gd name="T18" fmla="*/ 627 h 627"/>
                </a:gdLst>
                <a:ahLst/>
                <a:cxnLst>
                  <a:cxn ang="T10">
                    <a:pos x="T0" y="T1"/>
                  </a:cxn>
                  <a:cxn ang="T11">
                    <a:pos x="T2" y="T3"/>
                  </a:cxn>
                  <a:cxn ang="T12">
                    <a:pos x="T4" y="T5"/>
                  </a:cxn>
                  <a:cxn ang="T13">
                    <a:pos x="T6" y="T7"/>
                  </a:cxn>
                  <a:cxn ang="T14">
                    <a:pos x="T8" y="T9"/>
                  </a:cxn>
                </a:cxnLst>
                <a:rect l="T15" t="T16" r="T17" b="T18"/>
                <a:pathLst>
                  <a:path w="594" h="627">
                    <a:moveTo>
                      <a:pt x="131" y="0"/>
                    </a:moveTo>
                    <a:lnTo>
                      <a:pt x="593" y="28"/>
                    </a:lnTo>
                    <a:lnTo>
                      <a:pt x="430" y="626"/>
                    </a:lnTo>
                    <a:lnTo>
                      <a:pt x="0" y="626"/>
                    </a:lnTo>
                    <a:lnTo>
                      <a:pt x="131" y="0"/>
                    </a:lnTo>
                  </a:path>
                </a:pathLst>
              </a:custGeom>
              <a:solidFill>
                <a:srgbClr val="BFBFDF"/>
              </a:solidFill>
              <a:ln w="9525" cap="rnd">
                <a:noFill/>
                <a:round/>
                <a:headEnd/>
                <a:tailEnd/>
              </a:ln>
            </p:spPr>
            <p:txBody>
              <a:bodyPr/>
              <a:lstStyle/>
              <a:p>
                <a:endParaRPr lang="en-US"/>
              </a:p>
            </p:txBody>
          </p:sp>
          <p:sp>
            <p:nvSpPr>
              <p:cNvPr id="57379" name="Freeform 27"/>
              <p:cNvSpPr>
                <a:spLocks/>
              </p:cNvSpPr>
              <p:nvPr/>
            </p:nvSpPr>
            <p:spPr bwMode="auto">
              <a:xfrm>
                <a:off x="5569" y="1420"/>
                <a:ext cx="553" cy="580"/>
              </a:xfrm>
              <a:custGeom>
                <a:avLst/>
                <a:gdLst>
                  <a:gd name="T0" fmla="*/ 122 w 553"/>
                  <a:gd name="T1" fmla="*/ 0 h 580"/>
                  <a:gd name="T2" fmla="*/ 552 w 553"/>
                  <a:gd name="T3" fmla="*/ 25 h 580"/>
                  <a:gd name="T4" fmla="*/ 400 w 553"/>
                  <a:gd name="T5" fmla="*/ 579 h 580"/>
                  <a:gd name="T6" fmla="*/ 0 w 553"/>
                  <a:gd name="T7" fmla="*/ 579 h 580"/>
                  <a:gd name="T8" fmla="*/ 122 w 553"/>
                  <a:gd name="T9" fmla="*/ 0 h 580"/>
                  <a:gd name="T10" fmla="*/ 0 60000 65536"/>
                  <a:gd name="T11" fmla="*/ 0 60000 65536"/>
                  <a:gd name="T12" fmla="*/ 0 60000 65536"/>
                  <a:gd name="T13" fmla="*/ 0 60000 65536"/>
                  <a:gd name="T14" fmla="*/ 0 60000 65536"/>
                  <a:gd name="T15" fmla="*/ 0 w 553"/>
                  <a:gd name="T16" fmla="*/ 0 h 580"/>
                  <a:gd name="T17" fmla="*/ 553 w 553"/>
                  <a:gd name="T18" fmla="*/ 580 h 580"/>
                </a:gdLst>
                <a:ahLst/>
                <a:cxnLst>
                  <a:cxn ang="T10">
                    <a:pos x="T0" y="T1"/>
                  </a:cxn>
                  <a:cxn ang="T11">
                    <a:pos x="T2" y="T3"/>
                  </a:cxn>
                  <a:cxn ang="T12">
                    <a:pos x="T4" y="T5"/>
                  </a:cxn>
                  <a:cxn ang="T13">
                    <a:pos x="T6" y="T7"/>
                  </a:cxn>
                  <a:cxn ang="T14">
                    <a:pos x="T8" y="T9"/>
                  </a:cxn>
                </a:cxnLst>
                <a:rect l="T15" t="T16" r="T17" b="T18"/>
                <a:pathLst>
                  <a:path w="553" h="580">
                    <a:moveTo>
                      <a:pt x="122" y="0"/>
                    </a:moveTo>
                    <a:lnTo>
                      <a:pt x="552" y="25"/>
                    </a:lnTo>
                    <a:lnTo>
                      <a:pt x="400" y="579"/>
                    </a:lnTo>
                    <a:lnTo>
                      <a:pt x="0" y="579"/>
                    </a:lnTo>
                    <a:lnTo>
                      <a:pt x="122" y="0"/>
                    </a:lnTo>
                  </a:path>
                </a:pathLst>
              </a:custGeom>
              <a:solidFill>
                <a:srgbClr val="DFDFFF"/>
              </a:solidFill>
              <a:ln w="9525" cap="rnd">
                <a:noFill/>
                <a:round/>
                <a:headEnd/>
                <a:tailEnd/>
              </a:ln>
            </p:spPr>
            <p:txBody>
              <a:bodyPr/>
              <a:lstStyle/>
              <a:p>
                <a:endParaRPr lang="en-US"/>
              </a:p>
            </p:txBody>
          </p:sp>
          <p:sp>
            <p:nvSpPr>
              <p:cNvPr id="57380" name="Freeform 28"/>
              <p:cNvSpPr>
                <a:spLocks/>
              </p:cNvSpPr>
              <p:nvPr/>
            </p:nvSpPr>
            <p:spPr bwMode="auto">
              <a:xfrm>
                <a:off x="5554" y="1440"/>
                <a:ext cx="509" cy="577"/>
              </a:xfrm>
              <a:custGeom>
                <a:avLst/>
                <a:gdLst>
                  <a:gd name="T0" fmla="*/ 123 w 509"/>
                  <a:gd name="T1" fmla="*/ 0 h 577"/>
                  <a:gd name="T2" fmla="*/ 508 w 509"/>
                  <a:gd name="T3" fmla="*/ 23 h 577"/>
                  <a:gd name="T4" fmla="*/ 352 w 509"/>
                  <a:gd name="T5" fmla="*/ 574 h 577"/>
                  <a:gd name="T6" fmla="*/ 0 w 509"/>
                  <a:gd name="T7" fmla="*/ 576 h 577"/>
                  <a:gd name="T8" fmla="*/ 123 w 509"/>
                  <a:gd name="T9" fmla="*/ 0 h 577"/>
                  <a:gd name="T10" fmla="*/ 0 60000 65536"/>
                  <a:gd name="T11" fmla="*/ 0 60000 65536"/>
                  <a:gd name="T12" fmla="*/ 0 60000 65536"/>
                  <a:gd name="T13" fmla="*/ 0 60000 65536"/>
                  <a:gd name="T14" fmla="*/ 0 60000 65536"/>
                  <a:gd name="T15" fmla="*/ 0 w 509"/>
                  <a:gd name="T16" fmla="*/ 0 h 577"/>
                  <a:gd name="T17" fmla="*/ 509 w 509"/>
                  <a:gd name="T18" fmla="*/ 577 h 577"/>
                </a:gdLst>
                <a:ahLst/>
                <a:cxnLst>
                  <a:cxn ang="T10">
                    <a:pos x="T0" y="T1"/>
                  </a:cxn>
                  <a:cxn ang="T11">
                    <a:pos x="T2" y="T3"/>
                  </a:cxn>
                  <a:cxn ang="T12">
                    <a:pos x="T4" y="T5"/>
                  </a:cxn>
                  <a:cxn ang="T13">
                    <a:pos x="T6" y="T7"/>
                  </a:cxn>
                  <a:cxn ang="T14">
                    <a:pos x="T8" y="T9"/>
                  </a:cxn>
                </a:cxnLst>
                <a:rect l="T15" t="T16" r="T17" b="T18"/>
                <a:pathLst>
                  <a:path w="509" h="577">
                    <a:moveTo>
                      <a:pt x="123" y="0"/>
                    </a:moveTo>
                    <a:lnTo>
                      <a:pt x="508" y="23"/>
                    </a:lnTo>
                    <a:lnTo>
                      <a:pt x="352" y="574"/>
                    </a:lnTo>
                    <a:lnTo>
                      <a:pt x="0" y="576"/>
                    </a:lnTo>
                    <a:lnTo>
                      <a:pt x="123" y="0"/>
                    </a:lnTo>
                  </a:path>
                </a:pathLst>
              </a:custGeom>
              <a:solidFill>
                <a:srgbClr val="FFFFFF"/>
              </a:solidFill>
              <a:ln w="9525" cap="rnd">
                <a:noFill/>
                <a:round/>
                <a:headEnd/>
                <a:tailEnd/>
              </a:ln>
            </p:spPr>
            <p:txBody>
              <a:bodyPr/>
              <a:lstStyle/>
              <a:p>
                <a:endParaRPr lang="en-US"/>
              </a:p>
            </p:txBody>
          </p:sp>
        </p:grpSp>
        <p:grpSp>
          <p:nvGrpSpPr>
            <p:cNvPr id="57352" name="Group 34"/>
            <p:cNvGrpSpPr>
              <a:grpSpLocks/>
            </p:cNvGrpSpPr>
            <p:nvPr/>
          </p:nvGrpSpPr>
          <p:grpSpPr bwMode="auto">
            <a:xfrm>
              <a:off x="4719" y="1418"/>
              <a:ext cx="648" cy="650"/>
              <a:chOff x="4719" y="1418"/>
              <a:chExt cx="648" cy="650"/>
            </a:xfrm>
          </p:grpSpPr>
          <p:sp>
            <p:nvSpPr>
              <p:cNvPr id="57373" name="Freeform 30"/>
              <p:cNvSpPr>
                <a:spLocks/>
              </p:cNvSpPr>
              <p:nvPr/>
            </p:nvSpPr>
            <p:spPr bwMode="auto">
              <a:xfrm>
                <a:off x="4719" y="1418"/>
                <a:ext cx="620" cy="650"/>
              </a:xfrm>
              <a:custGeom>
                <a:avLst/>
                <a:gdLst>
                  <a:gd name="T0" fmla="*/ 483 w 620"/>
                  <a:gd name="T1" fmla="*/ 0 h 650"/>
                  <a:gd name="T2" fmla="*/ 0 w 620"/>
                  <a:gd name="T3" fmla="*/ 29 h 650"/>
                  <a:gd name="T4" fmla="*/ 169 w 620"/>
                  <a:gd name="T5" fmla="*/ 649 h 650"/>
                  <a:gd name="T6" fmla="*/ 619 w 620"/>
                  <a:gd name="T7" fmla="*/ 649 h 650"/>
                  <a:gd name="T8" fmla="*/ 483 w 620"/>
                  <a:gd name="T9" fmla="*/ 0 h 650"/>
                  <a:gd name="T10" fmla="*/ 0 60000 65536"/>
                  <a:gd name="T11" fmla="*/ 0 60000 65536"/>
                  <a:gd name="T12" fmla="*/ 0 60000 65536"/>
                  <a:gd name="T13" fmla="*/ 0 60000 65536"/>
                  <a:gd name="T14" fmla="*/ 0 60000 65536"/>
                  <a:gd name="T15" fmla="*/ 0 w 620"/>
                  <a:gd name="T16" fmla="*/ 0 h 650"/>
                  <a:gd name="T17" fmla="*/ 620 w 620"/>
                  <a:gd name="T18" fmla="*/ 650 h 650"/>
                </a:gdLst>
                <a:ahLst/>
                <a:cxnLst>
                  <a:cxn ang="T10">
                    <a:pos x="T0" y="T1"/>
                  </a:cxn>
                  <a:cxn ang="T11">
                    <a:pos x="T2" y="T3"/>
                  </a:cxn>
                  <a:cxn ang="T12">
                    <a:pos x="T4" y="T5"/>
                  </a:cxn>
                  <a:cxn ang="T13">
                    <a:pos x="T6" y="T7"/>
                  </a:cxn>
                  <a:cxn ang="T14">
                    <a:pos x="T8" y="T9"/>
                  </a:cxn>
                </a:cxnLst>
                <a:rect l="T15" t="T16" r="T17" b="T18"/>
                <a:pathLst>
                  <a:path w="620" h="650">
                    <a:moveTo>
                      <a:pt x="483" y="0"/>
                    </a:moveTo>
                    <a:lnTo>
                      <a:pt x="0" y="29"/>
                    </a:lnTo>
                    <a:lnTo>
                      <a:pt x="169" y="649"/>
                    </a:lnTo>
                    <a:lnTo>
                      <a:pt x="619" y="649"/>
                    </a:lnTo>
                    <a:lnTo>
                      <a:pt x="483" y="0"/>
                    </a:lnTo>
                  </a:path>
                </a:pathLst>
              </a:custGeom>
              <a:solidFill>
                <a:srgbClr val="FFFF9F"/>
              </a:solidFill>
              <a:ln w="9525" cap="rnd">
                <a:noFill/>
                <a:round/>
                <a:headEnd/>
                <a:tailEnd/>
              </a:ln>
            </p:spPr>
            <p:txBody>
              <a:bodyPr/>
              <a:lstStyle/>
              <a:p>
                <a:endParaRPr lang="en-US"/>
              </a:p>
            </p:txBody>
          </p:sp>
          <p:sp>
            <p:nvSpPr>
              <p:cNvPr id="57374" name="Freeform 31"/>
              <p:cNvSpPr>
                <a:spLocks/>
              </p:cNvSpPr>
              <p:nvPr/>
            </p:nvSpPr>
            <p:spPr bwMode="auto">
              <a:xfrm>
                <a:off x="4749" y="1436"/>
                <a:ext cx="597" cy="627"/>
              </a:xfrm>
              <a:custGeom>
                <a:avLst/>
                <a:gdLst>
                  <a:gd name="T0" fmla="*/ 464 w 597"/>
                  <a:gd name="T1" fmla="*/ 0 h 627"/>
                  <a:gd name="T2" fmla="*/ 0 w 597"/>
                  <a:gd name="T3" fmla="*/ 29 h 627"/>
                  <a:gd name="T4" fmla="*/ 162 w 597"/>
                  <a:gd name="T5" fmla="*/ 626 h 627"/>
                  <a:gd name="T6" fmla="*/ 596 w 597"/>
                  <a:gd name="T7" fmla="*/ 626 h 627"/>
                  <a:gd name="T8" fmla="*/ 464 w 597"/>
                  <a:gd name="T9" fmla="*/ 0 h 627"/>
                  <a:gd name="T10" fmla="*/ 0 60000 65536"/>
                  <a:gd name="T11" fmla="*/ 0 60000 65536"/>
                  <a:gd name="T12" fmla="*/ 0 60000 65536"/>
                  <a:gd name="T13" fmla="*/ 0 60000 65536"/>
                  <a:gd name="T14" fmla="*/ 0 60000 65536"/>
                  <a:gd name="T15" fmla="*/ 0 w 597"/>
                  <a:gd name="T16" fmla="*/ 0 h 627"/>
                  <a:gd name="T17" fmla="*/ 597 w 597"/>
                  <a:gd name="T18" fmla="*/ 627 h 627"/>
                </a:gdLst>
                <a:ahLst/>
                <a:cxnLst>
                  <a:cxn ang="T10">
                    <a:pos x="T0" y="T1"/>
                  </a:cxn>
                  <a:cxn ang="T11">
                    <a:pos x="T2" y="T3"/>
                  </a:cxn>
                  <a:cxn ang="T12">
                    <a:pos x="T4" y="T5"/>
                  </a:cxn>
                  <a:cxn ang="T13">
                    <a:pos x="T6" y="T7"/>
                  </a:cxn>
                  <a:cxn ang="T14">
                    <a:pos x="T8" y="T9"/>
                  </a:cxn>
                </a:cxnLst>
                <a:rect l="T15" t="T16" r="T17" b="T18"/>
                <a:pathLst>
                  <a:path w="597" h="627">
                    <a:moveTo>
                      <a:pt x="464" y="0"/>
                    </a:moveTo>
                    <a:lnTo>
                      <a:pt x="0" y="29"/>
                    </a:lnTo>
                    <a:lnTo>
                      <a:pt x="162" y="626"/>
                    </a:lnTo>
                    <a:lnTo>
                      <a:pt x="596" y="626"/>
                    </a:lnTo>
                    <a:lnTo>
                      <a:pt x="464" y="0"/>
                    </a:lnTo>
                  </a:path>
                </a:pathLst>
              </a:custGeom>
              <a:solidFill>
                <a:srgbClr val="FFFFBF"/>
              </a:solidFill>
              <a:ln w="9525" cap="rnd">
                <a:noFill/>
                <a:round/>
                <a:headEnd/>
                <a:tailEnd/>
              </a:ln>
            </p:spPr>
            <p:txBody>
              <a:bodyPr/>
              <a:lstStyle/>
              <a:p>
                <a:endParaRPr lang="en-US"/>
              </a:p>
            </p:txBody>
          </p:sp>
          <p:sp>
            <p:nvSpPr>
              <p:cNvPr id="57375" name="Freeform 32"/>
              <p:cNvSpPr>
                <a:spLocks/>
              </p:cNvSpPr>
              <p:nvPr/>
            </p:nvSpPr>
            <p:spPr bwMode="auto">
              <a:xfrm>
                <a:off x="4801" y="1450"/>
                <a:ext cx="554" cy="582"/>
              </a:xfrm>
              <a:custGeom>
                <a:avLst/>
                <a:gdLst>
                  <a:gd name="T0" fmla="*/ 430 w 554"/>
                  <a:gd name="T1" fmla="*/ 0 h 582"/>
                  <a:gd name="T2" fmla="*/ 0 w 554"/>
                  <a:gd name="T3" fmla="*/ 26 h 582"/>
                  <a:gd name="T4" fmla="*/ 151 w 554"/>
                  <a:gd name="T5" fmla="*/ 581 h 582"/>
                  <a:gd name="T6" fmla="*/ 553 w 554"/>
                  <a:gd name="T7" fmla="*/ 581 h 582"/>
                  <a:gd name="T8" fmla="*/ 430 w 554"/>
                  <a:gd name="T9" fmla="*/ 0 h 582"/>
                  <a:gd name="T10" fmla="*/ 0 60000 65536"/>
                  <a:gd name="T11" fmla="*/ 0 60000 65536"/>
                  <a:gd name="T12" fmla="*/ 0 60000 65536"/>
                  <a:gd name="T13" fmla="*/ 0 60000 65536"/>
                  <a:gd name="T14" fmla="*/ 0 60000 65536"/>
                  <a:gd name="T15" fmla="*/ 0 w 554"/>
                  <a:gd name="T16" fmla="*/ 0 h 582"/>
                  <a:gd name="T17" fmla="*/ 554 w 554"/>
                  <a:gd name="T18" fmla="*/ 582 h 582"/>
                </a:gdLst>
                <a:ahLst/>
                <a:cxnLst>
                  <a:cxn ang="T10">
                    <a:pos x="T0" y="T1"/>
                  </a:cxn>
                  <a:cxn ang="T11">
                    <a:pos x="T2" y="T3"/>
                  </a:cxn>
                  <a:cxn ang="T12">
                    <a:pos x="T4" y="T5"/>
                  </a:cxn>
                  <a:cxn ang="T13">
                    <a:pos x="T6" y="T7"/>
                  </a:cxn>
                  <a:cxn ang="T14">
                    <a:pos x="T8" y="T9"/>
                  </a:cxn>
                </a:cxnLst>
                <a:rect l="T15" t="T16" r="T17" b="T18"/>
                <a:pathLst>
                  <a:path w="554" h="582">
                    <a:moveTo>
                      <a:pt x="430" y="0"/>
                    </a:moveTo>
                    <a:lnTo>
                      <a:pt x="0" y="26"/>
                    </a:lnTo>
                    <a:lnTo>
                      <a:pt x="151" y="581"/>
                    </a:lnTo>
                    <a:lnTo>
                      <a:pt x="553" y="581"/>
                    </a:lnTo>
                    <a:lnTo>
                      <a:pt x="430" y="0"/>
                    </a:lnTo>
                  </a:path>
                </a:pathLst>
              </a:custGeom>
              <a:solidFill>
                <a:srgbClr val="FFFFDF"/>
              </a:solidFill>
              <a:ln w="9525" cap="rnd">
                <a:noFill/>
                <a:round/>
                <a:headEnd/>
                <a:tailEnd/>
              </a:ln>
            </p:spPr>
            <p:txBody>
              <a:bodyPr/>
              <a:lstStyle/>
              <a:p>
                <a:endParaRPr lang="en-US"/>
              </a:p>
            </p:txBody>
          </p:sp>
          <p:sp>
            <p:nvSpPr>
              <p:cNvPr id="57376" name="Freeform 33"/>
              <p:cNvSpPr>
                <a:spLocks/>
              </p:cNvSpPr>
              <p:nvPr/>
            </p:nvSpPr>
            <p:spPr bwMode="auto">
              <a:xfrm>
                <a:off x="4857" y="1472"/>
                <a:ext cx="510" cy="579"/>
              </a:xfrm>
              <a:custGeom>
                <a:avLst/>
                <a:gdLst>
                  <a:gd name="T0" fmla="*/ 387 w 510"/>
                  <a:gd name="T1" fmla="*/ 0 h 579"/>
                  <a:gd name="T2" fmla="*/ 0 w 510"/>
                  <a:gd name="T3" fmla="*/ 23 h 579"/>
                  <a:gd name="T4" fmla="*/ 155 w 510"/>
                  <a:gd name="T5" fmla="*/ 576 h 579"/>
                  <a:gd name="T6" fmla="*/ 509 w 510"/>
                  <a:gd name="T7" fmla="*/ 578 h 579"/>
                  <a:gd name="T8" fmla="*/ 387 w 510"/>
                  <a:gd name="T9" fmla="*/ 0 h 579"/>
                  <a:gd name="T10" fmla="*/ 0 60000 65536"/>
                  <a:gd name="T11" fmla="*/ 0 60000 65536"/>
                  <a:gd name="T12" fmla="*/ 0 60000 65536"/>
                  <a:gd name="T13" fmla="*/ 0 60000 65536"/>
                  <a:gd name="T14" fmla="*/ 0 60000 65536"/>
                  <a:gd name="T15" fmla="*/ 0 w 510"/>
                  <a:gd name="T16" fmla="*/ 0 h 579"/>
                  <a:gd name="T17" fmla="*/ 510 w 510"/>
                  <a:gd name="T18" fmla="*/ 579 h 579"/>
                </a:gdLst>
                <a:ahLst/>
                <a:cxnLst>
                  <a:cxn ang="T10">
                    <a:pos x="T0" y="T1"/>
                  </a:cxn>
                  <a:cxn ang="T11">
                    <a:pos x="T2" y="T3"/>
                  </a:cxn>
                  <a:cxn ang="T12">
                    <a:pos x="T4" y="T5"/>
                  </a:cxn>
                  <a:cxn ang="T13">
                    <a:pos x="T6" y="T7"/>
                  </a:cxn>
                  <a:cxn ang="T14">
                    <a:pos x="T8" y="T9"/>
                  </a:cxn>
                </a:cxnLst>
                <a:rect l="T15" t="T16" r="T17" b="T18"/>
                <a:pathLst>
                  <a:path w="510" h="579">
                    <a:moveTo>
                      <a:pt x="387" y="0"/>
                    </a:moveTo>
                    <a:lnTo>
                      <a:pt x="0" y="23"/>
                    </a:lnTo>
                    <a:lnTo>
                      <a:pt x="155" y="576"/>
                    </a:lnTo>
                    <a:lnTo>
                      <a:pt x="509" y="578"/>
                    </a:lnTo>
                    <a:lnTo>
                      <a:pt x="387" y="0"/>
                    </a:lnTo>
                  </a:path>
                </a:pathLst>
              </a:custGeom>
              <a:solidFill>
                <a:srgbClr val="FFFFFF"/>
              </a:solidFill>
              <a:ln w="9525" cap="rnd">
                <a:noFill/>
                <a:round/>
                <a:headEnd/>
                <a:tailEnd/>
              </a:ln>
            </p:spPr>
            <p:txBody>
              <a:bodyPr/>
              <a:lstStyle/>
              <a:p>
                <a:endParaRPr lang="en-US"/>
              </a:p>
            </p:txBody>
          </p:sp>
        </p:grpSp>
        <p:grpSp>
          <p:nvGrpSpPr>
            <p:cNvPr id="57353" name="Group 38"/>
            <p:cNvGrpSpPr>
              <a:grpSpLocks/>
            </p:cNvGrpSpPr>
            <p:nvPr/>
          </p:nvGrpSpPr>
          <p:grpSpPr bwMode="auto">
            <a:xfrm>
              <a:off x="5113" y="1323"/>
              <a:ext cx="688" cy="796"/>
              <a:chOff x="5113" y="1323"/>
              <a:chExt cx="688" cy="796"/>
            </a:xfrm>
          </p:grpSpPr>
          <p:sp>
            <p:nvSpPr>
              <p:cNvPr id="57370" name="Freeform 35"/>
              <p:cNvSpPr>
                <a:spLocks/>
              </p:cNvSpPr>
              <p:nvPr/>
            </p:nvSpPr>
            <p:spPr bwMode="auto">
              <a:xfrm>
                <a:off x="5113" y="1323"/>
                <a:ext cx="688" cy="796"/>
              </a:xfrm>
              <a:custGeom>
                <a:avLst/>
                <a:gdLst>
                  <a:gd name="T0" fmla="*/ 86 w 688"/>
                  <a:gd name="T1" fmla="*/ 795 h 796"/>
                  <a:gd name="T2" fmla="*/ 0 w 688"/>
                  <a:gd name="T3" fmla="*/ 25 h 796"/>
                  <a:gd name="T4" fmla="*/ 335 w 688"/>
                  <a:gd name="T5" fmla="*/ 0 h 796"/>
                  <a:gd name="T6" fmla="*/ 687 w 688"/>
                  <a:gd name="T7" fmla="*/ 17 h 796"/>
                  <a:gd name="T8" fmla="*/ 659 w 688"/>
                  <a:gd name="T9" fmla="*/ 795 h 796"/>
                  <a:gd name="T10" fmla="*/ 86 w 688"/>
                  <a:gd name="T11" fmla="*/ 795 h 796"/>
                  <a:gd name="T12" fmla="*/ 0 60000 65536"/>
                  <a:gd name="T13" fmla="*/ 0 60000 65536"/>
                  <a:gd name="T14" fmla="*/ 0 60000 65536"/>
                  <a:gd name="T15" fmla="*/ 0 60000 65536"/>
                  <a:gd name="T16" fmla="*/ 0 60000 65536"/>
                  <a:gd name="T17" fmla="*/ 0 60000 65536"/>
                  <a:gd name="T18" fmla="*/ 0 w 688"/>
                  <a:gd name="T19" fmla="*/ 0 h 796"/>
                  <a:gd name="T20" fmla="*/ 688 w 688"/>
                  <a:gd name="T21" fmla="*/ 796 h 796"/>
                </a:gdLst>
                <a:ahLst/>
                <a:cxnLst>
                  <a:cxn ang="T12">
                    <a:pos x="T0" y="T1"/>
                  </a:cxn>
                  <a:cxn ang="T13">
                    <a:pos x="T2" y="T3"/>
                  </a:cxn>
                  <a:cxn ang="T14">
                    <a:pos x="T4" y="T5"/>
                  </a:cxn>
                  <a:cxn ang="T15">
                    <a:pos x="T6" y="T7"/>
                  </a:cxn>
                  <a:cxn ang="T16">
                    <a:pos x="T8" y="T9"/>
                  </a:cxn>
                  <a:cxn ang="T17">
                    <a:pos x="T10" y="T11"/>
                  </a:cxn>
                </a:cxnLst>
                <a:rect l="T18" t="T19" r="T20" b="T21"/>
                <a:pathLst>
                  <a:path w="688" h="796">
                    <a:moveTo>
                      <a:pt x="86" y="795"/>
                    </a:moveTo>
                    <a:lnTo>
                      <a:pt x="0" y="25"/>
                    </a:lnTo>
                    <a:lnTo>
                      <a:pt x="335" y="0"/>
                    </a:lnTo>
                    <a:lnTo>
                      <a:pt x="687" y="17"/>
                    </a:lnTo>
                    <a:lnTo>
                      <a:pt x="659" y="795"/>
                    </a:lnTo>
                    <a:lnTo>
                      <a:pt x="86" y="795"/>
                    </a:lnTo>
                  </a:path>
                </a:pathLst>
              </a:custGeom>
              <a:solidFill>
                <a:srgbClr val="9F9F9F"/>
              </a:solidFill>
              <a:ln w="9525" cap="rnd">
                <a:noFill/>
                <a:round/>
                <a:headEnd/>
                <a:tailEnd/>
              </a:ln>
            </p:spPr>
            <p:txBody>
              <a:bodyPr/>
              <a:lstStyle/>
              <a:p>
                <a:endParaRPr lang="en-US"/>
              </a:p>
            </p:txBody>
          </p:sp>
          <p:sp>
            <p:nvSpPr>
              <p:cNvPr id="57371" name="Freeform 36"/>
              <p:cNvSpPr>
                <a:spLocks/>
              </p:cNvSpPr>
              <p:nvPr/>
            </p:nvSpPr>
            <p:spPr bwMode="auto">
              <a:xfrm>
                <a:off x="5140" y="1348"/>
                <a:ext cx="641" cy="740"/>
              </a:xfrm>
              <a:custGeom>
                <a:avLst/>
                <a:gdLst>
                  <a:gd name="T0" fmla="*/ 81 w 641"/>
                  <a:gd name="T1" fmla="*/ 739 h 740"/>
                  <a:gd name="T2" fmla="*/ 0 w 641"/>
                  <a:gd name="T3" fmla="*/ 23 h 740"/>
                  <a:gd name="T4" fmla="*/ 313 w 641"/>
                  <a:gd name="T5" fmla="*/ 0 h 740"/>
                  <a:gd name="T6" fmla="*/ 640 w 641"/>
                  <a:gd name="T7" fmla="*/ 15 h 740"/>
                  <a:gd name="T8" fmla="*/ 616 w 641"/>
                  <a:gd name="T9" fmla="*/ 739 h 740"/>
                  <a:gd name="T10" fmla="*/ 81 w 641"/>
                  <a:gd name="T11" fmla="*/ 739 h 740"/>
                  <a:gd name="T12" fmla="*/ 0 60000 65536"/>
                  <a:gd name="T13" fmla="*/ 0 60000 65536"/>
                  <a:gd name="T14" fmla="*/ 0 60000 65536"/>
                  <a:gd name="T15" fmla="*/ 0 60000 65536"/>
                  <a:gd name="T16" fmla="*/ 0 60000 65536"/>
                  <a:gd name="T17" fmla="*/ 0 60000 65536"/>
                  <a:gd name="T18" fmla="*/ 0 w 641"/>
                  <a:gd name="T19" fmla="*/ 0 h 740"/>
                  <a:gd name="T20" fmla="*/ 641 w 641"/>
                  <a:gd name="T21" fmla="*/ 740 h 740"/>
                </a:gdLst>
                <a:ahLst/>
                <a:cxnLst>
                  <a:cxn ang="T12">
                    <a:pos x="T0" y="T1"/>
                  </a:cxn>
                  <a:cxn ang="T13">
                    <a:pos x="T2" y="T3"/>
                  </a:cxn>
                  <a:cxn ang="T14">
                    <a:pos x="T4" y="T5"/>
                  </a:cxn>
                  <a:cxn ang="T15">
                    <a:pos x="T6" y="T7"/>
                  </a:cxn>
                  <a:cxn ang="T16">
                    <a:pos x="T8" y="T9"/>
                  </a:cxn>
                  <a:cxn ang="T17">
                    <a:pos x="T10" y="T11"/>
                  </a:cxn>
                </a:cxnLst>
                <a:rect l="T18" t="T19" r="T20" b="T21"/>
                <a:pathLst>
                  <a:path w="641" h="740">
                    <a:moveTo>
                      <a:pt x="81" y="739"/>
                    </a:moveTo>
                    <a:lnTo>
                      <a:pt x="0" y="23"/>
                    </a:lnTo>
                    <a:lnTo>
                      <a:pt x="313" y="0"/>
                    </a:lnTo>
                    <a:lnTo>
                      <a:pt x="640" y="15"/>
                    </a:lnTo>
                    <a:lnTo>
                      <a:pt x="616" y="739"/>
                    </a:lnTo>
                    <a:lnTo>
                      <a:pt x="81" y="739"/>
                    </a:lnTo>
                  </a:path>
                </a:pathLst>
              </a:custGeom>
              <a:solidFill>
                <a:srgbClr val="C0C0C0"/>
              </a:solidFill>
              <a:ln w="9525" cap="rnd">
                <a:noFill/>
                <a:round/>
                <a:headEnd/>
                <a:tailEnd/>
              </a:ln>
            </p:spPr>
            <p:txBody>
              <a:bodyPr/>
              <a:lstStyle/>
              <a:p>
                <a:endParaRPr lang="en-US"/>
              </a:p>
            </p:txBody>
          </p:sp>
          <p:sp>
            <p:nvSpPr>
              <p:cNvPr id="57372" name="Freeform 37"/>
              <p:cNvSpPr>
                <a:spLocks/>
              </p:cNvSpPr>
              <p:nvPr/>
            </p:nvSpPr>
            <p:spPr bwMode="auto">
              <a:xfrm>
                <a:off x="5160" y="1375"/>
                <a:ext cx="602" cy="704"/>
              </a:xfrm>
              <a:custGeom>
                <a:avLst/>
                <a:gdLst>
                  <a:gd name="T0" fmla="*/ 74 w 602"/>
                  <a:gd name="T1" fmla="*/ 703 h 704"/>
                  <a:gd name="T2" fmla="*/ 0 w 602"/>
                  <a:gd name="T3" fmla="*/ 22 h 704"/>
                  <a:gd name="T4" fmla="*/ 293 w 602"/>
                  <a:gd name="T5" fmla="*/ 0 h 704"/>
                  <a:gd name="T6" fmla="*/ 601 w 602"/>
                  <a:gd name="T7" fmla="*/ 15 h 704"/>
                  <a:gd name="T8" fmla="*/ 577 w 602"/>
                  <a:gd name="T9" fmla="*/ 703 h 704"/>
                  <a:gd name="T10" fmla="*/ 74 w 602"/>
                  <a:gd name="T11" fmla="*/ 703 h 704"/>
                  <a:gd name="T12" fmla="*/ 0 60000 65536"/>
                  <a:gd name="T13" fmla="*/ 0 60000 65536"/>
                  <a:gd name="T14" fmla="*/ 0 60000 65536"/>
                  <a:gd name="T15" fmla="*/ 0 60000 65536"/>
                  <a:gd name="T16" fmla="*/ 0 60000 65536"/>
                  <a:gd name="T17" fmla="*/ 0 60000 65536"/>
                  <a:gd name="T18" fmla="*/ 0 w 602"/>
                  <a:gd name="T19" fmla="*/ 0 h 704"/>
                  <a:gd name="T20" fmla="*/ 602 w 602"/>
                  <a:gd name="T21" fmla="*/ 704 h 704"/>
                </a:gdLst>
                <a:ahLst/>
                <a:cxnLst>
                  <a:cxn ang="T12">
                    <a:pos x="T0" y="T1"/>
                  </a:cxn>
                  <a:cxn ang="T13">
                    <a:pos x="T2" y="T3"/>
                  </a:cxn>
                  <a:cxn ang="T14">
                    <a:pos x="T4" y="T5"/>
                  </a:cxn>
                  <a:cxn ang="T15">
                    <a:pos x="T6" y="T7"/>
                  </a:cxn>
                  <a:cxn ang="T16">
                    <a:pos x="T8" y="T9"/>
                  </a:cxn>
                  <a:cxn ang="T17">
                    <a:pos x="T10" y="T11"/>
                  </a:cxn>
                </a:cxnLst>
                <a:rect l="T18" t="T19" r="T20" b="T21"/>
                <a:pathLst>
                  <a:path w="602" h="704">
                    <a:moveTo>
                      <a:pt x="74" y="703"/>
                    </a:moveTo>
                    <a:lnTo>
                      <a:pt x="0" y="22"/>
                    </a:lnTo>
                    <a:lnTo>
                      <a:pt x="293" y="0"/>
                    </a:lnTo>
                    <a:lnTo>
                      <a:pt x="601" y="15"/>
                    </a:lnTo>
                    <a:lnTo>
                      <a:pt x="577" y="703"/>
                    </a:lnTo>
                    <a:lnTo>
                      <a:pt x="74" y="703"/>
                    </a:lnTo>
                  </a:path>
                </a:pathLst>
              </a:custGeom>
              <a:solidFill>
                <a:srgbClr val="FFFFFF"/>
              </a:solidFill>
              <a:ln w="9525" cap="rnd">
                <a:noFill/>
                <a:round/>
                <a:headEnd/>
                <a:tailEnd/>
              </a:ln>
            </p:spPr>
            <p:txBody>
              <a:bodyPr/>
              <a:lstStyle/>
              <a:p>
                <a:endParaRPr lang="en-US"/>
              </a:p>
            </p:txBody>
          </p:sp>
        </p:grpSp>
        <p:grpSp>
          <p:nvGrpSpPr>
            <p:cNvPr id="57354" name="Group 54"/>
            <p:cNvGrpSpPr>
              <a:grpSpLocks/>
            </p:cNvGrpSpPr>
            <p:nvPr/>
          </p:nvGrpSpPr>
          <p:grpSpPr bwMode="auto">
            <a:xfrm>
              <a:off x="4680" y="2033"/>
              <a:ext cx="1633" cy="1222"/>
              <a:chOff x="4680" y="2033"/>
              <a:chExt cx="1633" cy="1222"/>
            </a:xfrm>
          </p:grpSpPr>
          <p:sp>
            <p:nvSpPr>
              <p:cNvPr id="57355" name="Freeform 39"/>
              <p:cNvSpPr>
                <a:spLocks/>
              </p:cNvSpPr>
              <p:nvPr/>
            </p:nvSpPr>
            <p:spPr bwMode="auto">
              <a:xfrm>
                <a:off x="4680" y="2033"/>
                <a:ext cx="1633" cy="1222"/>
              </a:xfrm>
              <a:custGeom>
                <a:avLst/>
                <a:gdLst>
                  <a:gd name="T0" fmla="*/ 1486 w 1633"/>
                  <a:gd name="T1" fmla="*/ 0 h 1222"/>
                  <a:gd name="T2" fmla="*/ 148 w 1633"/>
                  <a:gd name="T3" fmla="*/ 0 h 1222"/>
                  <a:gd name="T4" fmla="*/ 127 w 1633"/>
                  <a:gd name="T5" fmla="*/ 38 h 1222"/>
                  <a:gd name="T6" fmla="*/ 111 w 1633"/>
                  <a:gd name="T7" fmla="*/ 78 h 1222"/>
                  <a:gd name="T8" fmla="*/ 92 w 1633"/>
                  <a:gd name="T9" fmla="*/ 120 h 1222"/>
                  <a:gd name="T10" fmla="*/ 78 w 1633"/>
                  <a:gd name="T11" fmla="*/ 156 h 1222"/>
                  <a:gd name="T12" fmla="*/ 64 w 1633"/>
                  <a:gd name="T13" fmla="*/ 207 h 1222"/>
                  <a:gd name="T14" fmla="*/ 51 w 1633"/>
                  <a:gd name="T15" fmla="*/ 250 h 1222"/>
                  <a:gd name="T16" fmla="*/ 38 w 1633"/>
                  <a:gd name="T17" fmla="*/ 298 h 1222"/>
                  <a:gd name="T18" fmla="*/ 30 w 1633"/>
                  <a:gd name="T19" fmla="*/ 344 h 1222"/>
                  <a:gd name="T20" fmla="*/ 15 w 1633"/>
                  <a:gd name="T21" fmla="*/ 403 h 1222"/>
                  <a:gd name="T22" fmla="*/ 7 w 1633"/>
                  <a:gd name="T23" fmla="*/ 464 h 1222"/>
                  <a:gd name="T24" fmla="*/ 2 w 1633"/>
                  <a:gd name="T25" fmla="*/ 541 h 1222"/>
                  <a:gd name="T26" fmla="*/ 0 w 1633"/>
                  <a:gd name="T27" fmla="*/ 639 h 1222"/>
                  <a:gd name="T28" fmla="*/ 0 w 1633"/>
                  <a:gd name="T29" fmla="*/ 727 h 1222"/>
                  <a:gd name="T30" fmla="*/ 7 w 1633"/>
                  <a:gd name="T31" fmla="*/ 798 h 1222"/>
                  <a:gd name="T32" fmla="*/ 15 w 1633"/>
                  <a:gd name="T33" fmla="*/ 869 h 1222"/>
                  <a:gd name="T34" fmla="*/ 25 w 1633"/>
                  <a:gd name="T35" fmla="*/ 930 h 1222"/>
                  <a:gd name="T36" fmla="*/ 38 w 1633"/>
                  <a:gd name="T37" fmla="*/ 1001 h 1222"/>
                  <a:gd name="T38" fmla="*/ 55 w 1633"/>
                  <a:gd name="T39" fmla="*/ 1060 h 1222"/>
                  <a:gd name="T40" fmla="*/ 78 w 1633"/>
                  <a:gd name="T41" fmla="*/ 1132 h 1222"/>
                  <a:gd name="T42" fmla="*/ 109 w 1633"/>
                  <a:gd name="T43" fmla="*/ 1221 h 1222"/>
                  <a:gd name="T44" fmla="*/ 1522 w 1633"/>
                  <a:gd name="T45" fmla="*/ 1221 h 1222"/>
                  <a:gd name="T46" fmla="*/ 1544 w 1633"/>
                  <a:gd name="T47" fmla="*/ 1163 h 1222"/>
                  <a:gd name="T48" fmla="*/ 1562 w 1633"/>
                  <a:gd name="T49" fmla="*/ 1106 h 1222"/>
                  <a:gd name="T50" fmla="*/ 1578 w 1633"/>
                  <a:gd name="T51" fmla="*/ 1059 h 1222"/>
                  <a:gd name="T52" fmla="*/ 1590 w 1633"/>
                  <a:gd name="T53" fmla="*/ 1006 h 1222"/>
                  <a:gd name="T54" fmla="*/ 1604 w 1633"/>
                  <a:gd name="T55" fmla="*/ 948 h 1222"/>
                  <a:gd name="T56" fmla="*/ 1613 w 1633"/>
                  <a:gd name="T57" fmla="*/ 890 h 1222"/>
                  <a:gd name="T58" fmla="*/ 1619 w 1633"/>
                  <a:gd name="T59" fmla="*/ 829 h 1222"/>
                  <a:gd name="T60" fmla="*/ 1627 w 1633"/>
                  <a:gd name="T61" fmla="*/ 774 h 1222"/>
                  <a:gd name="T62" fmla="*/ 1629 w 1633"/>
                  <a:gd name="T63" fmla="*/ 724 h 1222"/>
                  <a:gd name="T64" fmla="*/ 1632 w 1633"/>
                  <a:gd name="T65" fmla="*/ 663 h 1222"/>
                  <a:gd name="T66" fmla="*/ 1632 w 1633"/>
                  <a:gd name="T67" fmla="*/ 608 h 1222"/>
                  <a:gd name="T68" fmla="*/ 1629 w 1633"/>
                  <a:gd name="T69" fmla="*/ 547 h 1222"/>
                  <a:gd name="T70" fmla="*/ 1622 w 1633"/>
                  <a:gd name="T71" fmla="*/ 491 h 1222"/>
                  <a:gd name="T72" fmla="*/ 1618 w 1633"/>
                  <a:gd name="T73" fmla="*/ 443 h 1222"/>
                  <a:gd name="T74" fmla="*/ 1611 w 1633"/>
                  <a:gd name="T75" fmla="*/ 397 h 1222"/>
                  <a:gd name="T76" fmla="*/ 1601 w 1633"/>
                  <a:gd name="T77" fmla="*/ 347 h 1222"/>
                  <a:gd name="T78" fmla="*/ 1590 w 1633"/>
                  <a:gd name="T79" fmla="*/ 297 h 1222"/>
                  <a:gd name="T80" fmla="*/ 1578 w 1633"/>
                  <a:gd name="T81" fmla="*/ 243 h 1222"/>
                  <a:gd name="T82" fmla="*/ 1562 w 1633"/>
                  <a:gd name="T83" fmla="*/ 194 h 1222"/>
                  <a:gd name="T84" fmla="*/ 1544 w 1633"/>
                  <a:gd name="T85" fmla="*/ 144 h 1222"/>
                  <a:gd name="T86" fmla="*/ 1522 w 1633"/>
                  <a:gd name="T87" fmla="*/ 89 h 1222"/>
                  <a:gd name="T88" fmla="*/ 1502 w 1633"/>
                  <a:gd name="T89" fmla="*/ 39 h 1222"/>
                  <a:gd name="T90" fmla="*/ 1486 w 1633"/>
                  <a:gd name="T91" fmla="*/ 0 h 1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33"/>
                  <a:gd name="T139" fmla="*/ 0 h 1222"/>
                  <a:gd name="T140" fmla="*/ 1633 w 1633"/>
                  <a:gd name="T141" fmla="*/ 1222 h 1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33" h="1222">
                    <a:moveTo>
                      <a:pt x="1486" y="0"/>
                    </a:moveTo>
                    <a:lnTo>
                      <a:pt x="148" y="0"/>
                    </a:lnTo>
                    <a:lnTo>
                      <a:pt x="127" y="38"/>
                    </a:lnTo>
                    <a:lnTo>
                      <a:pt x="111" y="78"/>
                    </a:lnTo>
                    <a:lnTo>
                      <a:pt x="92" y="120"/>
                    </a:lnTo>
                    <a:lnTo>
                      <a:pt x="78" y="156"/>
                    </a:lnTo>
                    <a:lnTo>
                      <a:pt x="64" y="207"/>
                    </a:lnTo>
                    <a:lnTo>
                      <a:pt x="51" y="250"/>
                    </a:lnTo>
                    <a:lnTo>
                      <a:pt x="38" y="298"/>
                    </a:lnTo>
                    <a:lnTo>
                      <a:pt x="30" y="344"/>
                    </a:lnTo>
                    <a:lnTo>
                      <a:pt x="15" y="403"/>
                    </a:lnTo>
                    <a:lnTo>
                      <a:pt x="7" y="464"/>
                    </a:lnTo>
                    <a:lnTo>
                      <a:pt x="2" y="541"/>
                    </a:lnTo>
                    <a:lnTo>
                      <a:pt x="0" y="639"/>
                    </a:lnTo>
                    <a:lnTo>
                      <a:pt x="0" y="727"/>
                    </a:lnTo>
                    <a:lnTo>
                      <a:pt x="7" y="798"/>
                    </a:lnTo>
                    <a:lnTo>
                      <a:pt x="15" y="869"/>
                    </a:lnTo>
                    <a:lnTo>
                      <a:pt x="25" y="930"/>
                    </a:lnTo>
                    <a:lnTo>
                      <a:pt x="38" y="1001"/>
                    </a:lnTo>
                    <a:lnTo>
                      <a:pt x="55" y="1060"/>
                    </a:lnTo>
                    <a:lnTo>
                      <a:pt x="78" y="1132"/>
                    </a:lnTo>
                    <a:lnTo>
                      <a:pt x="109" y="1221"/>
                    </a:lnTo>
                    <a:lnTo>
                      <a:pt x="1522" y="1221"/>
                    </a:lnTo>
                    <a:lnTo>
                      <a:pt x="1544" y="1163"/>
                    </a:lnTo>
                    <a:lnTo>
                      <a:pt x="1562" y="1106"/>
                    </a:lnTo>
                    <a:lnTo>
                      <a:pt x="1578" y="1059"/>
                    </a:lnTo>
                    <a:lnTo>
                      <a:pt x="1590" y="1006"/>
                    </a:lnTo>
                    <a:lnTo>
                      <a:pt x="1604" y="948"/>
                    </a:lnTo>
                    <a:lnTo>
                      <a:pt x="1613" y="890"/>
                    </a:lnTo>
                    <a:lnTo>
                      <a:pt x="1619" y="829"/>
                    </a:lnTo>
                    <a:lnTo>
                      <a:pt x="1627" y="774"/>
                    </a:lnTo>
                    <a:lnTo>
                      <a:pt x="1629" y="724"/>
                    </a:lnTo>
                    <a:lnTo>
                      <a:pt x="1632" y="663"/>
                    </a:lnTo>
                    <a:lnTo>
                      <a:pt x="1632" y="608"/>
                    </a:lnTo>
                    <a:lnTo>
                      <a:pt x="1629" y="547"/>
                    </a:lnTo>
                    <a:lnTo>
                      <a:pt x="1622" y="491"/>
                    </a:lnTo>
                    <a:lnTo>
                      <a:pt x="1618" y="443"/>
                    </a:lnTo>
                    <a:lnTo>
                      <a:pt x="1611" y="397"/>
                    </a:lnTo>
                    <a:lnTo>
                      <a:pt x="1601" y="347"/>
                    </a:lnTo>
                    <a:lnTo>
                      <a:pt x="1590" y="297"/>
                    </a:lnTo>
                    <a:lnTo>
                      <a:pt x="1578" y="243"/>
                    </a:lnTo>
                    <a:lnTo>
                      <a:pt x="1562" y="194"/>
                    </a:lnTo>
                    <a:lnTo>
                      <a:pt x="1544" y="144"/>
                    </a:lnTo>
                    <a:lnTo>
                      <a:pt x="1522" y="89"/>
                    </a:lnTo>
                    <a:lnTo>
                      <a:pt x="1502" y="39"/>
                    </a:lnTo>
                    <a:lnTo>
                      <a:pt x="1486" y="0"/>
                    </a:lnTo>
                  </a:path>
                </a:pathLst>
              </a:custGeom>
              <a:solidFill>
                <a:srgbClr val="C0C0C0"/>
              </a:solidFill>
              <a:ln w="12700" cap="rnd" cmpd="sng">
                <a:solidFill>
                  <a:srgbClr val="000000"/>
                </a:solidFill>
                <a:prstDash val="solid"/>
                <a:round/>
                <a:headEnd/>
                <a:tailEnd/>
              </a:ln>
            </p:spPr>
            <p:txBody>
              <a:bodyPr/>
              <a:lstStyle/>
              <a:p>
                <a:endParaRPr lang="en-US"/>
              </a:p>
            </p:txBody>
          </p:sp>
          <p:grpSp>
            <p:nvGrpSpPr>
              <p:cNvPr id="57356" name="Group 45"/>
              <p:cNvGrpSpPr>
                <a:grpSpLocks/>
              </p:cNvGrpSpPr>
              <p:nvPr/>
            </p:nvGrpSpPr>
            <p:grpSpPr bwMode="auto">
              <a:xfrm>
                <a:off x="5196" y="2279"/>
                <a:ext cx="612" cy="189"/>
                <a:chOff x="5196" y="2279"/>
                <a:chExt cx="612" cy="189"/>
              </a:xfrm>
            </p:grpSpPr>
            <p:sp>
              <p:nvSpPr>
                <p:cNvPr id="57365" name="Freeform 40"/>
                <p:cNvSpPr>
                  <a:spLocks/>
                </p:cNvSpPr>
                <p:nvPr/>
              </p:nvSpPr>
              <p:spPr bwMode="auto">
                <a:xfrm>
                  <a:off x="5196" y="2294"/>
                  <a:ext cx="612" cy="174"/>
                </a:xfrm>
                <a:custGeom>
                  <a:avLst/>
                  <a:gdLst>
                    <a:gd name="T0" fmla="*/ 41 w 612"/>
                    <a:gd name="T1" fmla="*/ 66 h 174"/>
                    <a:gd name="T2" fmla="*/ 94 w 612"/>
                    <a:gd name="T3" fmla="*/ 140 h 174"/>
                    <a:gd name="T4" fmla="*/ 587 w 612"/>
                    <a:gd name="T5" fmla="*/ 140 h 174"/>
                    <a:gd name="T6" fmla="*/ 522 w 612"/>
                    <a:gd name="T7" fmla="*/ 54 h 174"/>
                    <a:gd name="T8" fmla="*/ 522 w 612"/>
                    <a:gd name="T9" fmla="*/ 0 h 174"/>
                    <a:gd name="T10" fmla="*/ 611 w 612"/>
                    <a:gd name="T11" fmla="*/ 118 h 174"/>
                    <a:gd name="T12" fmla="*/ 611 w 612"/>
                    <a:gd name="T13" fmla="*/ 173 h 174"/>
                    <a:gd name="T14" fmla="*/ 81 w 612"/>
                    <a:gd name="T15" fmla="*/ 173 h 174"/>
                    <a:gd name="T16" fmla="*/ 0 w 612"/>
                    <a:gd name="T17" fmla="*/ 66 h 174"/>
                    <a:gd name="T18" fmla="*/ 41 w 612"/>
                    <a:gd name="T19" fmla="*/ 66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174"/>
                    <a:gd name="T32" fmla="*/ 612 w 612"/>
                    <a:gd name="T33" fmla="*/ 174 h 1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174">
                      <a:moveTo>
                        <a:pt x="41" y="66"/>
                      </a:moveTo>
                      <a:lnTo>
                        <a:pt x="94" y="140"/>
                      </a:lnTo>
                      <a:lnTo>
                        <a:pt x="587" y="140"/>
                      </a:lnTo>
                      <a:lnTo>
                        <a:pt x="522" y="54"/>
                      </a:lnTo>
                      <a:lnTo>
                        <a:pt x="522" y="0"/>
                      </a:lnTo>
                      <a:lnTo>
                        <a:pt x="611" y="118"/>
                      </a:lnTo>
                      <a:lnTo>
                        <a:pt x="611" y="173"/>
                      </a:lnTo>
                      <a:lnTo>
                        <a:pt x="81" y="173"/>
                      </a:lnTo>
                      <a:lnTo>
                        <a:pt x="0" y="66"/>
                      </a:lnTo>
                      <a:lnTo>
                        <a:pt x="41" y="66"/>
                      </a:lnTo>
                    </a:path>
                  </a:pathLst>
                </a:custGeom>
                <a:solidFill>
                  <a:srgbClr val="5F5F5F"/>
                </a:solidFill>
                <a:ln w="9525" cap="rnd">
                  <a:noFill/>
                  <a:round/>
                  <a:headEnd/>
                  <a:tailEnd/>
                </a:ln>
              </p:spPr>
              <p:txBody>
                <a:bodyPr/>
                <a:lstStyle/>
                <a:p>
                  <a:endParaRPr lang="en-US"/>
                </a:p>
              </p:txBody>
            </p:sp>
            <p:sp>
              <p:nvSpPr>
                <p:cNvPr id="57366" name="Freeform 41"/>
                <p:cNvSpPr>
                  <a:spLocks/>
                </p:cNvSpPr>
                <p:nvPr/>
              </p:nvSpPr>
              <p:spPr bwMode="auto">
                <a:xfrm>
                  <a:off x="5196" y="2279"/>
                  <a:ext cx="274" cy="80"/>
                </a:xfrm>
                <a:custGeom>
                  <a:avLst/>
                  <a:gdLst>
                    <a:gd name="T0" fmla="*/ 29 w 274"/>
                    <a:gd name="T1" fmla="*/ 25 h 80"/>
                    <a:gd name="T2" fmla="*/ 37 w 274"/>
                    <a:gd name="T3" fmla="*/ 0 h 80"/>
                    <a:gd name="T4" fmla="*/ 13 w 274"/>
                    <a:gd name="T5" fmla="*/ 0 h 80"/>
                    <a:gd name="T6" fmla="*/ 0 w 274"/>
                    <a:gd name="T7" fmla="*/ 25 h 80"/>
                    <a:gd name="T8" fmla="*/ 0 w 274"/>
                    <a:gd name="T9" fmla="*/ 79 h 80"/>
                    <a:gd name="T10" fmla="*/ 273 w 274"/>
                    <a:gd name="T11" fmla="*/ 79 h 80"/>
                    <a:gd name="T12" fmla="*/ 273 w 274"/>
                    <a:gd name="T13" fmla="*/ 25 h 80"/>
                    <a:gd name="T14" fmla="*/ 29 w 274"/>
                    <a:gd name="T15" fmla="*/ 25 h 80"/>
                    <a:gd name="T16" fmla="*/ 0 60000 65536"/>
                    <a:gd name="T17" fmla="*/ 0 60000 65536"/>
                    <a:gd name="T18" fmla="*/ 0 60000 65536"/>
                    <a:gd name="T19" fmla="*/ 0 60000 65536"/>
                    <a:gd name="T20" fmla="*/ 0 60000 65536"/>
                    <a:gd name="T21" fmla="*/ 0 60000 65536"/>
                    <a:gd name="T22" fmla="*/ 0 60000 65536"/>
                    <a:gd name="T23" fmla="*/ 0 60000 65536"/>
                    <a:gd name="T24" fmla="*/ 0 w 274"/>
                    <a:gd name="T25" fmla="*/ 0 h 80"/>
                    <a:gd name="T26" fmla="*/ 274 w 274"/>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4" h="80">
                      <a:moveTo>
                        <a:pt x="29" y="25"/>
                      </a:moveTo>
                      <a:lnTo>
                        <a:pt x="37" y="0"/>
                      </a:lnTo>
                      <a:lnTo>
                        <a:pt x="13" y="0"/>
                      </a:lnTo>
                      <a:lnTo>
                        <a:pt x="0" y="25"/>
                      </a:lnTo>
                      <a:lnTo>
                        <a:pt x="0" y="79"/>
                      </a:lnTo>
                      <a:lnTo>
                        <a:pt x="273" y="79"/>
                      </a:lnTo>
                      <a:lnTo>
                        <a:pt x="273" y="25"/>
                      </a:lnTo>
                      <a:lnTo>
                        <a:pt x="29" y="25"/>
                      </a:lnTo>
                    </a:path>
                  </a:pathLst>
                </a:custGeom>
                <a:solidFill>
                  <a:srgbClr val="9F9F9F"/>
                </a:solidFill>
                <a:ln w="9525" cap="rnd">
                  <a:noFill/>
                  <a:round/>
                  <a:headEnd/>
                  <a:tailEnd/>
                </a:ln>
              </p:spPr>
              <p:txBody>
                <a:bodyPr/>
                <a:lstStyle/>
                <a:p>
                  <a:endParaRPr lang="en-US"/>
                </a:p>
              </p:txBody>
            </p:sp>
            <p:sp>
              <p:nvSpPr>
                <p:cNvPr id="57367" name="Freeform 42"/>
                <p:cNvSpPr>
                  <a:spLocks/>
                </p:cNvSpPr>
                <p:nvPr/>
              </p:nvSpPr>
              <p:spPr bwMode="auto">
                <a:xfrm>
                  <a:off x="5457" y="2279"/>
                  <a:ext cx="273" cy="80"/>
                </a:xfrm>
                <a:custGeom>
                  <a:avLst/>
                  <a:gdLst>
                    <a:gd name="T0" fmla="*/ 244 w 273"/>
                    <a:gd name="T1" fmla="*/ 25 h 80"/>
                    <a:gd name="T2" fmla="*/ 234 w 273"/>
                    <a:gd name="T3" fmla="*/ 0 h 80"/>
                    <a:gd name="T4" fmla="*/ 258 w 273"/>
                    <a:gd name="T5" fmla="*/ 0 h 80"/>
                    <a:gd name="T6" fmla="*/ 272 w 273"/>
                    <a:gd name="T7" fmla="*/ 25 h 80"/>
                    <a:gd name="T8" fmla="*/ 272 w 273"/>
                    <a:gd name="T9" fmla="*/ 79 h 80"/>
                    <a:gd name="T10" fmla="*/ 0 w 273"/>
                    <a:gd name="T11" fmla="*/ 79 h 80"/>
                    <a:gd name="T12" fmla="*/ 0 w 273"/>
                    <a:gd name="T13" fmla="*/ 25 h 80"/>
                    <a:gd name="T14" fmla="*/ 244 w 273"/>
                    <a:gd name="T15" fmla="*/ 25 h 80"/>
                    <a:gd name="T16" fmla="*/ 0 60000 65536"/>
                    <a:gd name="T17" fmla="*/ 0 60000 65536"/>
                    <a:gd name="T18" fmla="*/ 0 60000 65536"/>
                    <a:gd name="T19" fmla="*/ 0 60000 65536"/>
                    <a:gd name="T20" fmla="*/ 0 60000 65536"/>
                    <a:gd name="T21" fmla="*/ 0 60000 65536"/>
                    <a:gd name="T22" fmla="*/ 0 60000 65536"/>
                    <a:gd name="T23" fmla="*/ 0 60000 65536"/>
                    <a:gd name="T24" fmla="*/ 0 w 273"/>
                    <a:gd name="T25" fmla="*/ 0 h 80"/>
                    <a:gd name="T26" fmla="*/ 273 w 273"/>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 h="80">
                      <a:moveTo>
                        <a:pt x="244" y="25"/>
                      </a:moveTo>
                      <a:lnTo>
                        <a:pt x="234" y="0"/>
                      </a:lnTo>
                      <a:lnTo>
                        <a:pt x="258" y="0"/>
                      </a:lnTo>
                      <a:lnTo>
                        <a:pt x="272" y="25"/>
                      </a:lnTo>
                      <a:lnTo>
                        <a:pt x="272" y="79"/>
                      </a:lnTo>
                      <a:lnTo>
                        <a:pt x="0" y="79"/>
                      </a:lnTo>
                      <a:lnTo>
                        <a:pt x="0" y="25"/>
                      </a:lnTo>
                      <a:lnTo>
                        <a:pt x="244" y="25"/>
                      </a:lnTo>
                    </a:path>
                  </a:pathLst>
                </a:custGeom>
                <a:solidFill>
                  <a:srgbClr val="9F9F9F"/>
                </a:solidFill>
                <a:ln w="9525" cap="rnd">
                  <a:noFill/>
                  <a:round/>
                  <a:headEnd/>
                  <a:tailEnd/>
                </a:ln>
              </p:spPr>
              <p:txBody>
                <a:bodyPr/>
                <a:lstStyle/>
                <a:p>
                  <a:endParaRPr lang="en-US"/>
                </a:p>
              </p:txBody>
            </p:sp>
            <p:sp>
              <p:nvSpPr>
                <p:cNvPr id="57368" name="Freeform 43"/>
                <p:cNvSpPr>
                  <a:spLocks/>
                </p:cNvSpPr>
                <p:nvPr/>
              </p:nvSpPr>
              <p:spPr bwMode="auto">
                <a:xfrm>
                  <a:off x="5196" y="2279"/>
                  <a:ext cx="28" cy="20"/>
                </a:xfrm>
                <a:custGeom>
                  <a:avLst/>
                  <a:gdLst>
                    <a:gd name="T0" fmla="*/ 20 w 28"/>
                    <a:gd name="T1" fmla="*/ 19 h 20"/>
                    <a:gd name="T2" fmla="*/ 27 w 28"/>
                    <a:gd name="T3" fmla="*/ 0 h 20"/>
                    <a:gd name="T4" fmla="*/ 9 w 28"/>
                    <a:gd name="T5" fmla="*/ 0 h 20"/>
                    <a:gd name="T6" fmla="*/ 0 w 28"/>
                    <a:gd name="T7" fmla="*/ 19 h 20"/>
                    <a:gd name="T8" fmla="*/ 20 w 28"/>
                    <a:gd name="T9" fmla="*/ 19 h 20"/>
                    <a:gd name="T10" fmla="*/ 0 60000 65536"/>
                    <a:gd name="T11" fmla="*/ 0 60000 65536"/>
                    <a:gd name="T12" fmla="*/ 0 60000 65536"/>
                    <a:gd name="T13" fmla="*/ 0 60000 65536"/>
                    <a:gd name="T14" fmla="*/ 0 60000 65536"/>
                    <a:gd name="T15" fmla="*/ 0 w 28"/>
                    <a:gd name="T16" fmla="*/ 0 h 20"/>
                    <a:gd name="T17" fmla="*/ 28 w 28"/>
                    <a:gd name="T18" fmla="*/ 20 h 20"/>
                  </a:gdLst>
                  <a:ahLst/>
                  <a:cxnLst>
                    <a:cxn ang="T10">
                      <a:pos x="T0" y="T1"/>
                    </a:cxn>
                    <a:cxn ang="T11">
                      <a:pos x="T2" y="T3"/>
                    </a:cxn>
                    <a:cxn ang="T12">
                      <a:pos x="T4" y="T5"/>
                    </a:cxn>
                    <a:cxn ang="T13">
                      <a:pos x="T6" y="T7"/>
                    </a:cxn>
                    <a:cxn ang="T14">
                      <a:pos x="T8" y="T9"/>
                    </a:cxn>
                  </a:cxnLst>
                  <a:rect l="T15" t="T16" r="T17" b="T18"/>
                  <a:pathLst>
                    <a:path w="28" h="20">
                      <a:moveTo>
                        <a:pt x="20" y="19"/>
                      </a:moveTo>
                      <a:lnTo>
                        <a:pt x="27" y="0"/>
                      </a:lnTo>
                      <a:lnTo>
                        <a:pt x="9" y="0"/>
                      </a:lnTo>
                      <a:lnTo>
                        <a:pt x="0" y="19"/>
                      </a:lnTo>
                      <a:lnTo>
                        <a:pt x="20" y="19"/>
                      </a:lnTo>
                    </a:path>
                  </a:pathLst>
                </a:custGeom>
                <a:solidFill>
                  <a:srgbClr val="808080"/>
                </a:solidFill>
                <a:ln w="9525" cap="rnd">
                  <a:noFill/>
                  <a:round/>
                  <a:headEnd/>
                  <a:tailEnd/>
                </a:ln>
              </p:spPr>
              <p:txBody>
                <a:bodyPr/>
                <a:lstStyle/>
                <a:p>
                  <a:endParaRPr lang="en-US"/>
                </a:p>
              </p:txBody>
            </p:sp>
            <p:sp>
              <p:nvSpPr>
                <p:cNvPr id="57369" name="Freeform 44"/>
                <p:cNvSpPr>
                  <a:spLocks/>
                </p:cNvSpPr>
                <p:nvPr/>
              </p:nvSpPr>
              <p:spPr bwMode="auto">
                <a:xfrm>
                  <a:off x="5704" y="2279"/>
                  <a:ext cx="26" cy="20"/>
                </a:xfrm>
                <a:custGeom>
                  <a:avLst/>
                  <a:gdLst>
                    <a:gd name="T0" fmla="*/ 5 w 26"/>
                    <a:gd name="T1" fmla="*/ 19 h 20"/>
                    <a:gd name="T2" fmla="*/ 0 w 26"/>
                    <a:gd name="T3" fmla="*/ 0 h 20"/>
                    <a:gd name="T4" fmla="*/ 16 w 26"/>
                    <a:gd name="T5" fmla="*/ 0 h 20"/>
                    <a:gd name="T6" fmla="*/ 25 w 26"/>
                    <a:gd name="T7" fmla="*/ 19 h 20"/>
                    <a:gd name="T8" fmla="*/ 5 w 26"/>
                    <a:gd name="T9" fmla="*/ 19 h 20"/>
                    <a:gd name="T10" fmla="*/ 0 60000 65536"/>
                    <a:gd name="T11" fmla="*/ 0 60000 65536"/>
                    <a:gd name="T12" fmla="*/ 0 60000 65536"/>
                    <a:gd name="T13" fmla="*/ 0 60000 65536"/>
                    <a:gd name="T14" fmla="*/ 0 60000 65536"/>
                    <a:gd name="T15" fmla="*/ 0 w 26"/>
                    <a:gd name="T16" fmla="*/ 0 h 20"/>
                    <a:gd name="T17" fmla="*/ 26 w 26"/>
                    <a:gd name="T18" fmla="*/ 20 h 20"/>
                  </a:gdLst>
                  <a:ahLst/>
                  <a:cxnLst>
                    <a:cxn ang="T10">
                      <a:pos x="T0" y="T1"/>
                    </a:cxn>
                    <a:cxn ang="T11">
                      <a:pos x="T2" y="T3"/>
                    </a:cxn>
                    <a:cxn ang="T12">
                      <a:pos x="T4" y="T5"/>
                    </a:cxn>
                    <a:cxn ang="T13">
                      <a:pos x="T6" y="T7"/>
                    </a:cxn>
                    <a:cxn ang="T14">
                      <a:pos x="T8" y="T9"/>
                    </a:cxn>
                  </a:cxnLst>
                  <a:rect l="T15" t="T16" r="T17" b="T18"/>
                  <a:pathLst>
                    <a:path w="26" h="20">
                      <a:moveTo>
                        <a:pt x="5" y="19"/>
                      </a:moveTo>
                      <a:lnTo>
                        <a:pt x="0" y="0"/>
                      </a:lnTo>
                      <a:lnTo>
                        <a:pt x="16" y="0"/>
                      </a:lnTo>
                      <a:lnTo>
                        <a:pt x="25" y="19"/>
                      </a:lnTo>
                      <a:lnTo>
                        <a:pt x="5" y="19"/>
                      </a:lnTo>
                    </a:path>
                  </a:pathLst>
                </a:custGeom>
                <a:solidFill>
                  <a:srgbClr val="808080"/>
                </a:solidFill>
                <a:ln w="9525" cap="rnd">
                  <a:noFill/>
                  <a:round/>
                  <a:headEnd/>
                  <a:tailEnd/>
                </a:ln>
              </p:spPr>
              <p:txBody>
                <a:bodyPr/>
                <a:lstStyle/>
                <a:p>
                  <a:endParaRPr lang="en-US"/>
                </a:p>
              </p:txBody>
            </p:sp>
          </p:grpSp>
          <p:sp>
            <p:nvSpPr>
              <p:cNvPr id="57357" name="Rectangle 46"/>
              <p:cNvSpPr>
                <a:spLocks noChangeArrowheads="1"/>
              </p:cNvSpPr>
              <p:nvPr/>
            </p:nvSpPr>
            <p:spPr bwMode="auto">
              <a:xfrm>
                <a:off x="5173" y="2748"/>
                <a:ext cx="602" cy="189"/>
              </a:xfrm>
              <a:prstGeom prst="rect">
                <a:avLst/>
              </a:prstGeom>
              <a:solidFill>
                <a:srgbClr val="808000"/>
              </a:solidFill>
              <a:ln w="12700">
                <a:solidFill>
                  <a:srgbClr val="000000"/>
                </a:solidFill>
                <a:miter lim="800000"/>
                <a:headEnd/>
                <a:tailEnd/>
              </a:ln>
            </p:spPr>
            <p:txBody>
              <a:bodyPr wrap="none" anchor="ctr"/>
              <a:lstStyle/>
              <a:p>
                <a:endParaRPr lang="en-US"/>
              </a:p>
            </p:txBody>
          </p:sp>
          <p:sp>
            <p:nvSpPr>
              <p:cNvPr id="57358" name="Rectangle 47"/>
              <p:cNvSpPr>
                <a:spLocks noChangeArrowheads="1"/>
              </p:cNvSpPr>
              <p:nvPr/>
            </p:nvSpPr>
            <p:spPr bwMode="auto">
              <a:xfrm>
                <a:off x="5210" y="2773"/>
                <a:ext cx="522" cy="143"/>
              </a:xfrm>
              <a:prstGeom prst="rect">
                <a:avLst/>
              </a:prstGeom>
              <a:solidFill>
                <a:srgbClr val="FFFF00"/>
              </a:solidFill>
              <a:ln w="12700">
                <a:solidFill>
                  <a:srgbClr val="000000"/>
                </a:solidFill>
                <a:miter lim="800000"/>
                <a:headEnd/>
                <a:tailEnd/>
              </a:ln>
            </p:spPr>
            <p:txBody>
              <a:bodyPr wrap="none" anchor="ctr"/>
              <a:lstStyle/>
              <a:p>
                <a:endParaRPr lang="en-US"/>
              </a:p>
            </p:txBody>
          </p:sp>
          <p:grpSp>
            <p:nvGrpSpPr>
              <p:cNvPr id="57359" name="Group 53"/>
              <p:cNvGrpSpPr>
                <a:grpSpLocks/>
              </p:cNvGrpSpPr>
              <p:nvPr/>
            </p:nvGrpSpPr>
            <p:grpSpPr bwMode="auto">
              <a:xfrm>
                <a:off x="5396" y="2995"/>
                <a:ext cx="151" cy="164"/>
                <a:chOff x="5396" y="2995"/>
                <a:chExt cx="151" cy="164"/>
              </a:xfrm>
            </p:grpSpPr>
            <p:sp>
              <p:nvSpPr>
                <p:cNvPr id="57360" name="Oval 48"/>
                <p:cNvSpPr>
                  <a:spLocks noChangeArrowheads="1"/>
                </p:cNvSpPr>
                <p:nvPr/>
              </p:nvSpPr>
              <p:spPr bwMode="auto">
                <a:xfrm>
                  <a:off x="5408" y="3006"/>
                  <a:ext cx="139" cy="153"/>
                </a:xfrm>
                <a:prstGeom prst="ellipse">
                  <a:avLst/>
                </a:prstGeom>
                <a:solidFill>
                  <a:srgbClr val="3F3F3F"/>
                </a:solidFill>
                <a:ln w="12700">
                  <a:solidFill>
                    <a:srgbClr val="3F3F3F"/>
                  </a:solidFill>
                  <a:round/>
                  <a:headEnd/>
                  <a:tailEnd/>
                </a:ln>
              </p:spPr>
              <p:txBody>
                <a:bodyPr wrap="none" anchor="ctr"/>
                <a:lstStyle/>
                <a:p>
                  <a:endParaRPr lang="en-US"/>
                </a:p>
              </p:txBody>
            </p:sp>
            <p:grpSp>
              <p:nvGrpSpPr>
                <p:cNvPr id="57361" name="Group 52"/>
                <p:cNvGrpSpPr>
                  <a:grpSpLocks/>
                </p:cNvGrpSpPr>
                <p:nvPr/>
              </p:nvGrpSpPr>
              <p:grpSpPr bwMode="auto">
                <a:xfrm>
                  <a:off x="5396" y="2995"/>
                  <a:ext cx="139" cy="153"/>
                  <a:chOff x="5396" y="2995"/>
                  <a:chExt cx="139" cy="153"/>
                </a:xfrm>
              </p:grpSpPr>
              <p:sp>
                <p:nvSpPr>
                  <p:cNvPr id="57362" name="Oval 49"/>
                  <p:cNvSpPr>
                    <a:spLocks noChangeArrowheads="1"/>
                  </p:cNvSpPr>
                  <p:nvPr/>
                </p:nvSpPr>
                <p:spPr bwMode="auto">
                  <a:xfrm>
                    <a:off x="5396" y="2995"/>
                    <a:ext cx="139" cy="153"/>
                  </a:xfrm>
                  <a:prstGeom prst="ellipse">
                    <a:avLst/>
                  </a:prstGeom>
                  <a:solidFill>
                    <a:srgbClr val="C0C0C0"/>
                  </a:solidFill>
                  <a:ln w="12700">
                    <a:solidFill>
                      <a:srgbClr val="808080"/>
                    </a:solidFill>
                    <a:round/>
                    <a:headEnd/>
                    <a:tailEnd/>
                  </a:ln>
                </p:spPr>
                <p:txBody>
                  <a:bodyPr wrap="none" anchor="ctr"/>
                  <a:lstStyle/>
                  <a:p>
                    <a:endParaRPr lang="en-US"/>
                  </a:p>
                </p:txBody>
              </p:sp>
              <p:sp>
                <p:nvSpPr>
                  <p:cNvPr id="57363" name="Oval 50"/>
                  <p:cNvSpPr>
                    <a:spLocks noChangeArrowheads="1"/>
                  </p:cNvSpPr>
                  <p:nvPr/>
                </p:nvSpPr>
                <p:spPr bwMode="auto">
                  <a:xfrm>
                    <a:off x="5451" y="3027"/>
                    <a:ext cx="29" cy="32"/>
                  </a:xfrm>
                  <a:prstGeom prst="ellipse">
                    <a:avLst/>
                  </a:prstGeom>
                  <a:solidFill>
                    <a:srgbClr val="3F3F3F"/>
                  </a:solidFill>
                  <a:ln w="12700">
                    <a:solidFill>
                      <a:srgbClr val="3F3F3F"/>
                    </a:solidFill>
                    <a:round/>
                    <a:headEnd/>
                    <a:tailEnd/>
                  </a:ln>
                </p:spPr>
                <p:txBody>
                  <a:bodyPr wrap="none" anchor="ctr"/>
                  <a:lstStyle/>
                  <a:p>
                    <a:endParaRPr lang="en-US"/>
                  </a:p>
                </p:txBody>
              </p:sp>
              <p:sp>
                <p:nvSpPr>
                  <p:cNvPr id="57364" name="Freeform 51"/>
                  <p:cNvSpPr>
                    <a:spLocks/>
                  </p:cNvSpPr>
                  <p:nvPr/>
                </p:nvSpPr>
                <p:spPr bwMode="auto">
                  <a:xfrm>
                    <a:off x="5443" y="3069"/>
                    <a:ext cx="43" cy="49"/>
                  </a:xfrm>
                  <a:custGeom>
                    <a:avLst/>
                    <a:gdLst>
                      <a:gd name="T0" fmla="*/ 14 w 43"/>
                      <a:gd name="T1" fmla="*/ 0 h 49"/>
                      <a:gd name="T2" fmla="*/ 0 w 43"/>
                      <a:gd name="T3" fmla="*/ 48 h 49"/>
                      <a:gd name="T4" fmla="*/ 42 w 43"/>
                      <a:gd name="T5" fmla="*/ 48 h 49"/>
                      <a:gd name="T6" fmla="*/ 30 w 43"/>
                      <a:gd name="T7" fmla="*/ 0 h 49"/>
                      <a:gd name="T8" fmla="*/ 14 w 43"/>
                      <a:gd name="T9" fmla="*/ 0 h 49"/>
                      <a:gd name="T10" fmla="*/ 0 60000 65536"/>
                      <a:gd name="T11" fmla="*/ 0 60000 65536"/>
                      <a:gd name="T12" fmla="*/ 0 60000 65536"/>
                      <a:gd name="T13" fmla="*/ 0 60000 65536"/>
                      <a:gd name="T14" fmla="*/ 0 60000 65536"/>
                      <a:gd name="T15" fmla="*/ 0 w 43"/>
                      <a:gd name="T16" fmla="*/ 0 h 49"/>
                      <a:gd name="T17" fmla="*/ 43 w 43"/>
                      <a:gd name="T18" fmla="*/ 49 h 49"/>
                    </a:gdLst>
                    <a:ahLst/>
                    <a:cxnLst>
                      <a:cxn ang="T10">
                        <a:pos x="T0" y="T1"/>
                      </a:cxn>
                      <a:cxn ang="T11">
                        <a:pos x="T2" y="T3"/>
                      </a:cxn>
                      <a:cxn ang="T12">
                        <a:pos x="T4" y="T5"/>
                      </a:cxn>
                      <a:cxn ang="T13">
                        <a:pos x="T6" y="T7"/>
                      </a:cxn>
                      <a:cxn ang="T14">
                        <a:pos x="T8" y="T9"/>
                      </a:cxn>
                    </a:cxnLst>
                    <a:rect l="T15" t="T16" r="T17" b="T18"/>
                    <a:pathLst>
                      <a:path w="43" h="49">
                        <a:moveTo>
                          <a:pt x="14" y="0"/>
                        </a:moveTo>
                        <a:lnTo>
                          <a:pt x="0" y="48"/>
                        </a:lnTo>
                        <a:lnTo>
                          <a:pt x="42" y="48"/>
                        </a:lnTo>
                        <a:lnTo>
                          <a:pt x="30" y="0"/>
                        </a:lnTo>
                        <a:lnTo>
                          <a:pt x="14" y="0"/>
                        </a:lnTo>
                      </a:path>
                    </a:pathLst>
                  </a:custGeom>
                  <a:solidFill>
                    <a:srgbClr val="3F3F3F"/>
                  </a:solidFill>
                  <a:ln w="9525" cap="rnd">
                    <a:noFill/>
                    <a:round/>
                    <a:headEnd/>
                    <a:tailEnd/>
                  </a:ln>
                </p:spPr>
                <p:txBody>
                  <a:bodyPr/>
                  <a:lstStyle/>
                  <a:p>
                    <a:endParaRPr lang="en-US"/>
                  </a:p>
                </p:txBody>
              </p:sp>
            </p:grpSp>
          </p:grpSp>
        </p:grpSp>
      </p:grpSp>
      <p:sp>
        <p:nvSpPr>
          <p:cNvPr id="94264" name="Rectangle 56"/>
          <p:cNvSpPr>
            <a:spLocks noGrp="1" noChangeArrowheads="1"/>
          </p:cNvSpPr>
          <p:nvPr>
            <p:ph type="title"/>
          </p:nvPr>
        </p:nvSpPr>
        <p:spPr/>
        <p:txBody>
          <a:bodyPr/>
          <a:lstStyle/>
          <a:p>
            <a:pPr eaLnBrk="1" hangingPunct="1">
              <a:defRPr/>
            </a:pPr>
            <a:r>
              <a:rPr lang="en-US" smtClean="0"/>
              <a:t>Recordkeeping</a:t>
            </a:r>
          </a:p>
        </p:txBody>
      </p:sp>
      <p:sp>
        <p:nvSpPr>
          <p:cNvPr id="94265" name="Text Box 57"/>
          <p:cNvSpPr txBox="1">
            <a:spLocks noChangeArrowheads="1"/>
          </p:cNvSpPr>
          <p:nvPr/>
        </p:nvSpPr>
        <p:spPr bwMode="auto">
          <a:xfrm>
            <a:off x="914400" y="1143000"/>
            <a:ext cx="8458200" cy="530225"/>
          </a:xfrm>
          <a:prstGeom prst="rect">
            <a:avLst/>
          </a:prstGeom>
          <a:noFill/>
          <a:ln w="9525">
            <a:noFill/>
            <a:miter lim="800000"/>
            <a:headEnd/>
            <a:tailEnd/>
          </a:ln>
          <a:effectLst/>
        </p:spPr>
        <p:txBody>
          <a:bodyPr lIns="92075" tIns="46038" rIns="92075" bIns="46038">
            <a:spAutoFit/>
          </a:bodyPr>
          <a:lstStyle/>
          <a:p>
            <a:pPr>
              <a:spcBef>
                <a:spcPct val="0"/>
              </a:spcBef>
              <a:defRPr/>
            </a:pPr>
            <a:r>
              <a:rPr lang="en-US" sz="3200">
                <a:solidFill>
                  <a:srgbClr val="CC0000"/>
                </a:solidFill>
                <a:effectLst>
                  <a:outerShdw blurRad="38100" dist="38100" dir="2700000" algn="tl">
                    <a:srgbClr val="C0C0C0"/>
                  </a:outerShdw>
                </a:effectLst>
              </a:rPr>
              <a:t>Medical Records</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9" name="Rectangle 5"/>
          <p:cNvSpPr>
            <a:spLocks noGrp="1" noChangeArrowheads="1"/>
          </p:cNvSpPr>
          <p:nvPr>
            <p:ph type="title"/>
          </p:nvPr>
        </p:nvSpPr>
        <p:spPr/>
        <p:txBody>
          <a:bodyPr/>
          <a:lstStyle/>
          <a:p>
            <a:pPr eaLnBrk="1" hangingPunct="1">
              <a:defRPr/>
            </a:pPr>
            <a:r>
              <a:rPr lang="en-US" smtClean="0"/>
              <a:t>Any Questions?</a:t>
            </a:r>
          </a:p>
        </p:txBody>
      </p:sp>
      <p:pic>
        <p:nvPicPr>
          <p:cNvPr id="58371" name="Picture 11"/>
          <p:cNvPicPr>
            <a:picLocks noChangeAspect="1" noChangeArrowheads="1"/>
          </p:cNvPicPr>
          <p:nvPr/>
        </p:nvPicPr>
        <p:blipFill>
          <a:blip r:embed="rId3" cstate="print"/>
          <a:srcRect/>
          <a:stretch>
            <a:fillRect/>
          </a:stretch>
        </p:blipFill>
        <p:spPr bwMode="auto">
          <a:xfrm>
            <a:off x="2019300" y="1143000"/>
            <a:ext cx="6324600" cy="3886200"/>
          </a:xfrm>
          <a:prstGeom prst="rect">
            <a:avLst/>
          </a:prstGeom>
          <a:noFill/>
          <a:ln w="25400">
            <a:noFill/>
            <a:miter lim="800000"/>
            <a:headEnd/>
            <a:tailEnd/>
          </a:ln>
        </p:spPr>
      </p:pic>
      <p:sp>
        <p:nvSpPr>
          <p:cNvPr id="58372" name="Text Box 13"/>
          <p:cNvSpPr txBox="1">
            <a:spLocks noChangeArrowheads="1"/>
          </p:cNvSpPr>
          <p:nvPr/>
        </p:nvSpPr>
        <p:spPr bwMode="auto">
          <a:xfrm>
            <a:off x="266700" y="5334000"/>
            <a:ext cx="9525000" cy="1255728"/>
          </a:xfrm>
          <a:prstGeom prst="rect">
            <a:avLst/>
          </a:prstGeom>
          <a:noFill/>
          <a:ln w="25400">
            <a:noFill/>
            <a:miter lim="800000"/>
            <a:headEnd/>
            <a:tailEnd/>
          </a:ln>
        </p:spPr>
        <p:txBody>
          <a:bodyPr lIns="45720" rIns="45720">
            <a:spAutoFit/>
          </a:bodyPr>
          <a:lstStyle/>
          <a:p>
            <a:pPr algn="l" defTabSz="912813">
              <a:spcBef>
                <a:spcPct val="50000"/>
              </a:spcBef>
            </a:pPr>
            <a:r>
              <a:rPr lang="en-US" sz="1800" dirty="0"/>
              <a:t>Biomedical Research:  Laurie St. Clair, </a:t>
            </a:r>
            <a:r>
              <a:rPr lang="en-US" sz="1800" dirty="0">
                <a:hlinkClick r:id="rId4"/>
              </a:rPr>
              <a:t>laurie.stclair@okstate.edu</a:t>
            </a:r>
            <a:r>
              <a:rPr lang="en-US" sz="1800" dirty="0"/>
              <a:t>,</a:t>
            </a:r>
            <a:r>
              <a:rPr lang="en-US" sz="2000" dirty="0"/>
              <a:t> </a:t>
            </a:r>
            <a:r>
              <a:rPr lang="en-US" sz="1800" dirty="0" err="1"/>
              <a:t>Ofc</a:t>
            </a:r>
            <a:r>
              <a:rPr lang="en-US" sz="1800" dirty="0"/>
              <a:t> </a:t>
            </a:r>
            <a:r>
              <a:rPr lang="en-US" sz="1800" dirty="0" smtClean="0"/>
              <a:t>918-561-1403, cell 918-241-3656 or</a:t>
            </a:r>
            <a:endParaRPr lang="en-US" sz="1800" dirty="0"/>
          </a:p>
          <a:p>
            <a:pPr algn="l" defTabSz="912813">
              <a:spcBef>
                <a:spcPct val="50000"/>
              </a:spcBef>
            </a:pPr>
            <a:r>
              <a:rPr lang="en-US" sz="1800" dirty="0" smtClean="0"/>
              <a:t>Safety Manager, Matt Sharpe, </a:t>
            </a:r>
            <a:r>
              <a:rPr lang="en-US" sz="1800" dirty="0" smtClean="0">
                <a:hlinkClick r:id="rId5"/>
              </a:rPr>
              <a:t>matt.sharpe@okstate.edu</a:t>
            </a:r>
            <a:r>
              <a:rPr lang="en-US" sz="1800" dirty="0" smtClean="0"/>
              <a:t>, </a:t>
            </a:r>
            <a:r>
              <a:rPr lang="en-US" sz="1800" dirty="0" err="1" smtClean="0"/>
              <a:t>Ofc</a:t>
            </a:r>
            <a:r>
              <a:rPr lang="en-US" sz="1800" dirty="0" smtClean="0"/>
              <a:t>. 918-561-8391, cell </a:t>
            </a:r>
            <a:r>
              <a:rPr lang="en-US" sz="1800" dirty="0" smtClean="0"/>
              <a:t>918-830-1367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flu_iac001(CDC)"/>
          <p:cNvPicPr>
            <a:picLocks noChangeAspect="1" noChangeArrowheads="1"/>
          </p:cNvPicPr>
          <p:nvPr/>
        </p:nvPicPr>
        <p:blipFill>
          <a:blip r:embed="rId3" cstate="print">
            <a:lum contrast="-10000"/>
          </a:blip>
          <a:srcRect l="1750" t="2625" r="1750" b="2625"/>
          <a:stretch>
            <a:fillRect/>
          </a:stretch>
        </p:blipFill>
        <p:spPr bwMode="auto">
          <a:xfrm>
            <a:off x="415925" y="2854325"/>
            <a:ext cx="2851150" cy="1865313"/>
          </a:xfrm>
          <a:prstGeom prst="rect">
            <a:avLst/>
          </a:prstGeom>
          <a:noFill/>
          <a:ln w="12700">
            <a:solidFill>
              <a:schemeClr val="tx1"/>
            </a:solidFill>
            <a:miter lim="800000"/>
            <a:headEnd/>
            <a:tailEnd/>
          </a:ln>
        </p:spPr>
      </p:pic>
      <p:sp>
        <p:nvSpPr>
          <p:cNvPr id="238594" name="Rectangle 2"/>
          <p:cNvSpPr>
            <a:spLocks noGrp="1" noChangeArrowheads="1"/>
          </p:cNvSpPr>
          <p:nvPr>
            <p:ph type="title"/>
          </p:nvPr>
        </p:nvSpPr>
        <p:spPr/>
        <p:txBody>
          <a:bodyPr lIns="92075" tIns="46038" rIns="92075" bIns="46038" anchorCtr="0"/>
          <a:lstStyle/>
          <a:p>
            <a:pPr eaLnBrk="1" hangingPunct="1">
              <a:defRPr/>
            </a:pPr>
            <a:r>
              <a:rPr lang="en-US" smtClean="0"/>
              <a:t>Transmission of Diseases</a:t>
            </a:r>
          </a:p>
        </p:txBody>
      </p:sp>
      <p:sp>
        <p:nvSpPr>
          <p:cNvPr id="8196" name="Rectangle 3"/>
          <p:cNvSpPr>
            <a:spLocks noGrp="1" noChangeArrowheads="1"/>
          </p:cNvSpPr>
          <p:nvPr>
            <p:ph type="body" idx="1"/>
          </p:nvPr>
        </p:nvSpPr>
        <p:spPr bwMode="auto">
          <a:xfrm>
            <a:off x="368300" y="1143000"/>
            <a:ext cx="9525000" cy="609600"/>
          </a:xfrm>
          <a:noFill/>
          <a:ln>
            <a:miter lim="800000"/>
            <a:headEnd/>
            <a:tailEnd/>
          </a:ln>
        </p:spPr>
        <p:txBody>
          <a:bodyPr vert="horz" wrap="square" lIns="92075" tIns="46038" rIns="92075" bIns="46038" numCol="1" anchor="t" anchorCtr="0" compatLnSpc="1">
            <a:prstTxWarp prst="textNoShape">
              <a:avLst/>
            </a:prstTxWarp>
          </a:bodyPr>
          <a:lstStyle/>
          <a:p>
            <a:pPr marL="0" indent="0" algn="ctr" eaLnBrk="1" hangingPunct="1">
              <a:buFontTx/>
              <a:buNone/>
            </a:pPr>
            <a:r>
              <a:rPr lang="en-US" smtClean="0">
                <a:solidFill>
                  <a:schemeClr val="tx2"/>
                </a:solidFill>
              </a:rPr>
              <a:t>Organisms can enter the body via</a:t>
            </a:r>
            <a:endParaRPr lang="en-US" smtClean="0"/>
          </a:p>
        </p:txBody>
      </p:sp>
      <p:sp>
        <p:nvSpPr>
          <p:cNvPr id="8197" name="Rectangle 4"/>
          <p:cNvSpPr>
            <a:spLocks noChangeArrowheads="1"/>
          </p:cNvSpPr>
          <p:nvPr/>
        </p:nvSpPr>
        <p:spPr bwMode="auto">
          <a:xfrm>
            <a:off x="393700" y="1860550"/>
            <a:ext cx="2806700" cy="882650"/>
          </a:xfrm>
          <a:prstGeom prst="rect">
            <a:avLst/>
          </a:prstGeom>
          <a:noFill/>
          <a:ln w="9525">
            <a:noFill/>
            <a:miter lim="800000"/>
            <a:headEnd/>
            <a:tailEnd/>
          </a:ln>
        </p:spPr>
        <p:txBody>
          <a:bodyPr lIns="0" tIns="0" rIns="0" bIns="0"/>
          <a:lstStyle/>
          <a:p>
            <a:pPr marL="233363" indent="-233363" algn="l" eaLnBrk="1" hangingPunct="1">
              <a:lnSpc>
                <a:spcPct val="100000"/>
              </a:lnSpc>
              <a:spcBef>
                <a:spcPct val="0"/>
              </a:spcBef>
              <a:buFontTx/>
              <a:buChar char="•"/>
            </a:pPr>
            <a:r>
              <a:rPr lang="en-US" sz="3200" b="0">
                <a:solidFill>
                  <a:srgbClr val="CC0000"/>
                </a:solidFill>
              </a:rPr>
              <a:t>Inhalation</a:t>
            </a:r>
          </a:p>
          <a:p>
            <a:pPr marL="233363" indent="-233363" algn="l" eaLnBrk="1" hangingPunct="1">
              <a:lnSpc>
                <a:spcPct val="65000"/>
              </a:lnSpc>
              <a:spcBef>
                <a:spcPct val="0"/>
              </a:spcBef>
            </a:pPr>
            <a:r>
              <a:rPr lang="en-US" sz="2400" b="0"/>
              <a:t>   Air</a:t>
            </a:r>
            <a:r>
              <a:rPr lang="en-US" sz="3600" b="0"/>
              <a:t> </a:t>
            </a:r>
          </a:p>
        </p:txBody>
      </p:sp>
      <p:sp>
        <p:nvSpPr>
          <p:cNvPr id="8198" name="Rectangle 6"/>
          <p:cNvSpPr>
            <a:spLocks noChangeArrowheads="1"/>
          </p:cNvSpPr>
          <p:nvPr/>
        </p:nvSpPr>
        <p:spPr bwMode="auto">
          <a:xfrm>
            <a:off x="7045325" y="3505200"/>
            <a:ext cx="3035300" cy="873125"/>
          </a:xfrm>
          <a:prstGeom prst="rect">
            <a:avLst/>
          </a:prstGeom>
          <a:noFill/>
          <a:ln w="9525">
            <a:noFill/>
            <a:miter lim="800000"/>
            <a:headEnd/>
            <a:tailEnd/>
          </a:ln>
        </p:spPr>
        <p:txBody>
          <a:bodyPr lIns="0" tIns="0" rIns="0" bIns="0"/>
          <a:lstStyle/>
          <a:p>
            <a:pPr marL="233363" indent="-233363" algn="l" eaLnBrk="1" hangingPunct="1">
              <a:lnSpc>
                <a:spcPct val="100000"/>
              </a:lnSpc>
              <a:spcBef>
                <a:spcPct val="0"/>
              </a:spcBef>
              <a:buFontTx/>
              <a:buChar char="•"/>
            </a:pPr>
            <a:r>
              <a:rPr lang="en-US" sz="3200" b="0">
                <a:solidFill>
                  <a:srgbClr val="CC0000"/>
                </a:solidFill>
              </a:rPr>
              <a:t>Contact</a:t>
            </a:r>
          </a:p>
          <a:p>
            <a:pPr marL="233363" indent="-233363" algn="l" eaLnBrk="1" hangingPunct="1">
              <a:spcBef>
                <a:spcPct val="0"/>
              </a:spcBef>
            </a:pPr>
            <a:r>
              <a:rPr lang="en-US" sz="2400" b="0"/>
              <a:t>   Bloodborne</a:t>
            </a:r>
          </a:p>
        </p:txBody>
      </p:sp>
      <p:pic>
        <p:nvPicPr>
          <p:cNvPr id="8199" name="Picture 27" descr="salad2_j0163613"/>
          <p:cNvPicPr>
            <a:picLocks noChangeAspect="1" noChangeArrowheads="1"/>
          </p:cNvPicPr>
          <p:nvPr/>
        </p:nvPicPr>
        <p:blipFill>
          <a:blip r:embed="rId4" cstate="print"/>
          <a:srcRect/>
          <a:stretch>
            <a:fillRect/>
          </a:stretch>
        </p:blipFill>
        <p:spPr bwMode="auto">
          <a:xfrm>
            <a:off x="3563938" y="3559175"/>
            <a:ext cx="3217862" cy="2100263"/>
          </a:xfrm>
          <a:prstGeom prst="rect">
            <a:avLst/>
          </a:prstGeom>
          <a:noFill/>
          <a:ln w="12700">
            <a:solidFill>
              <a:schemeClr val="tx1"/>
            </a:solidFill>
            <a:miter lim="800000"/>
            <a:headEnd/>
            <a:tailEnd/>
          </a:ln>
        </p:spPr>
      </p:pic>
      <p:pic>
        <p:nvPicPr>
          <p:cNvPr id="8201" name="Picture 52" descr="BBP1"/>
          <p:cNvPicPr>
            <a:picLocks noChangeAspect="1" noChangeArrowheads="1"/>
          </p:cNvPicPr>
          <p:nvPr/>
        </p:nvPicPr>
        <p:blipFill>
          <a:blip r:embed="rId5" cstate="print"/>
          <a:srcRect t="8824" b="20589"/>
          <a:stretch>
            <a:fillRect/>
          </a:stretch>
        </p:blipFill>
        <p:spPr bwMode="auto">
          <a:xfrm>
            <a:off x="7027863" y="4391025"/>
            <a:ext cx="2895600" cy="1930400"/>
          </a:xfrm>
          <a:prstGeom prst="rect">
            <a:avLst/>
          </a:prstGeom>
          <a:noFill/>
          <a:ln w="12700">
            <a:solidFill>
              <a:schemeClr val="tx1"/>
            </a:solidFill>
            <a:miter lim="800000"/>
            <a:headEnd/>
            <a:tailEnd/>
          </a:ln>
        </p:spPr>
      </p:pic>
      <p:sp>
        <p:nvSpPr>
          <p:cNvPr id="8202" name="Rectangle 53"/>
          <p:cNvSpPr>
            <a:spLocks noChangeArrowheads="1"/>
          </p:cNvSpPr>
          <p:nvPr/>
        </p:nvSpPr>
        <p:spPr bwMode="auto">
          <a:xfrm>
            <a:off x="393700" y="1860550"/>
            <a:ext cx="2806700" cy="882650"/>
          </a:xfrm>
          <a:prstGeom prst="rect">
            <a:avLst/>
          </a:prstGeom>
          <a:noFill/>
          <a:ln w="9525">
            <a:noFill/>
            <a:miter lim="800000"/>
            <a:headEnd/>
            <a:tailEnd/>
          </a:ln>
        </p:spPr>
        <p:txBody>
          <a:bodyPr lIns="0" tIns="0" rIns="0" bIns="0"/>
          <a:lstStyle/>
          <a:p>
            <a:pPr marL="233363" indent="-233363" algn="l" eaLnBrk="1" hangingPunct="1">
              <a:lnSpc>
                <a:spcPct val="100000"/>
              </a:lnSpc>
              <a:spcBef>
                <a:spcPct val="0"/>
              </a:spcBef>
              <a:buFontTx/>
              <a:buChar char="•"/>
            </a:pPr>
            <a:r>
              <a:rPr lang="en-US" sz="3200" b="0">
                <a:solidFill>
                  <a:srgbClr val="CC0000"/>
                </a:solidFill>
              </a:rPr>
              <a:t>Inhalation</a:t>
            </a:r>
          </a:p>
          <a:p>
            <a:pPr marL="233363" indent="-233363" algn="l" eaLnBrk="1" hangingPunct="1">
              <a:lnSpc>
                <a:spcPct val="65000"/>
              </a:lnSpc>
              <a:spcBef>
                <a:spcPct val="0"/>
              </a:spcBef>
            </a:pPr>
            <a:r>
              <a:rPr lang="en-US" sz="2400" b="0"/>
              <a:t>   Air</a:t>
            </a:r>
            <a:r>
              <a:rPr lang="en-US" sz="3600" b="0"/>
              <a:t> </a:t>
            </a:r>
          </a:p>
        </p:txBody>
      </p:sp>
      <p:sp>
        <p:nvSpPr>
          <p:cNvPr id="8203" name="Rectangle 54"/>
          <p:cNvSpPr>
            <a:spLocks noChangeArrowheads="1"/>
          </p:cNvSpPr>
          <p:nvPr/>
        </p:nvSpPr>
        <p:spPr bwMode="auto">
          <a:xfrm>
            <a:off x="3597275" y="2352675"/>
            <a:ext cx="3200400" cy="1143000"/>
          </a:xfrm>
          <a:prstGeom prst="rect">
            <a:avLst/>
          </a:prstGeom>
          <a:noFill/>
          <a:ln w="9525">
            <a:noFill/>
            <a:miter lim="800000"/>
            <a:headEnd/>
            <a:tailEnd/>
          </a:ln>
        </p:spPr>
        <p:txBody>
          <a:bodyPr lIns="0" tIns="0" rIns="0" bIns="0"/>
          <a:lstStyle/>
          <a:p>
            <a:pPr marL="233363" indent="-233363" algn="l" eaLnBrk="1" hangingPunct="1">
              <a:lnSpc>
                <a:spcPct val="100000"/>
              </a:lnSpc>
              <a:spcBef>
                <a:spcPct val="0"/>
              </a:spcBef>
              <a:buFontTx/>
              <a:buChar char="•"/>
            </a:pPr>
            <a:r>
              <a:rPr lang="en-US" sz="3200" b="0">
                <a:solidFill>
                  <a:srgbClr val="CC0000"/>
                </a:solidFill>
              </a:rPr>
              <a:t>Ingestion</a:t>
            </a:r>
          </a:p>
          <a:p>
            <a:pPr marL="233363" indent="-233363" algn="l" eaLnBrk="1" hangingPunct="1">
              <a:lnSpc>
                <a:spcPct val="85000"/>
              </a:lnSpc>
              <a:spcBef>
                <a:spcPct val="0"/>
              </a:spcBef>
            </a:pPr>
            <a:r>
              <a:rPr lang="en-US" sz="2400" b="0"/>
              <a:t>   Contaminated food, </a:t>
            </a:r>
            <a:br>
              <a:rPr lang="en-US" sz="2400" b="0"/>
            </a:br>
            <a:r>
              <a:rPr lang="en-US" sz="2400" b="0"/>
              <a:t>water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p:cNvPicPr>
            <a:picLocks noChangeArrowheads="1"/>
          </p:cNvPicPr>
          <p:nvPr/>
        </p:nvPicPr>
        <p:blipFill>
          <a:blip r:embed="rId3" cstate="print"/>
          <a:srcRect/>
          <a:stretch>
            <a:fillRect/>
          </a:stretch>
        </p:blipFill>
        <p:spPr bwMode="auto">
          <a:xfrm>
            <a:off x="4125913" y="1339850"/>
            <a:ext cx="1970087" cy="5334000"/>
          </a:xfrm>
          <a:prstGeom prst="rect">
            <a:avLst/>
          </a:prstGeom>
          <a:noFill/>
          <a:ln w="9525">
            <a:noFill/>
            <a:miter lim="800000"/>
            <a:headEnd/>
            <a:tailEnd/>
          </a:ln>
        </p:spPr>
      </p:pic>
      <p:sp>
        <p:nvSpPr>
          <p:cNvPr id="16395" name="Rectangle 11"/>
          <p:cNvSpPr>
            <a:spLocks noGrp="1" noChangeArrowheads="1"/>
          </p:cNvSpPr>
          <p:nvPr>
            <p:ph type="title"/>
          </p:nvPr>
        </p:nvSpPr>
        <p:spPr/>
        <p:txBody>
          <a:bodyPr lIns="91440" tIns="45720" rIns="91440" bIns="45720" anchorCtr="0"/>
          <a:lstStyle/>
          <a:p>
            <a:pPr eaLnBrk="1" hangingPunct="1">
              <a:defRPr/>
            </a:pPr>
            <a:r>
              <a:rPr lang="en-US" dirty="0" smtClean="0"/>
              <a:t>Bloodborne Pathogens (BBPs)</a:t>
            </a:r>
          </a:p>
        </p:txBody>
      </p:sp>
      <p:sp>
        <p:nvSpPr>
          <p:cNvPr id="9220" name="Text Box 12"/>
          <p:cNvSpPr txBox="1">
            <a:spLocks noChangeArrowheads="1"/>
          </p:cNvSpPr>
          <p:nvPr/>
        </p:nvSpPr>
        <p:spPr bwMode="auto">
          <a:xfrm>
            <a:off x="6934200" y="2438400"/>
            <a:ext cx="3048000" cy="2873375"/>
          </a:xfrm>
          <a:prstGeom prst="rect">
            <a:avLst/>
          </a:prstGeom>
          <a:noFill/>
          <a:ln w="9525">
            <a:noFill/>
            <a:miter lim="800000"/>
            <a:headEnd/>
            <a:tailEnd/>
          </a:ln>
        </p:spPr>
        <p:txBody>
          <a:bodyPr lIns="92075" tIns="46038" rIns="92075" bIns="46038">
            <a:spAutoFit/>
          </a:bodyPr>
          <a:lstStyle/>
          <a:p>
            <a:pPr algn="l">
              <a:lnSpc>
                <a:spcPct val="95000"/>
              </a:lnSpc>
              <a:spcBef>
                <a:spcPct val="0"/>
              </a:spcBef>
            </a:pPr>
            <a:r>
              <a:rPr lang="en-US" sz="4800" b="0" dirty="0">
                <a:solidFill>
                  <a:srgbClr val="E40000"/>
                </a:solidFill>
                <a:latin typeface="Arial Black" pitchFamily="34" charset="0"/>
              </a:rPr>
              <a:t>O</a:t>
            </a:r>
            <a:r>
              <a:rPr lang="en-US" sz="4800" b="0" dirty="0"/>
              <a:t>ther </a:t>
            </a:r>
            <a:r>
              <a:rPr lang="en-US" sz="4800" b="0" dirty="0">
                <a:solidFill>
                  <a:srgbClr val="E40000"/>
                </a:solidFill>
                <a:latin typeface="Arial Black" pitchFamily="34" charset="0"/>
              </a:rPr>
              <a:t>P</a:t>
            </a:r>
            <a:r>
              <a:rPr lang="en-US" sz="4800" b="0" dirty="0"/>
              <a:t>otentially </a:t>
            </a:r>
            <a:r>
              <a:rPr lang="en-US" sz="4800" b="0" dirty="0">
                <a:solidFill>
                  <a:srgbClr val="E40000"/>
                </a:solidFill>
                <a:latin typeface="Arial Black" pitchFamily="34" charset="0"/>
              </a:rPr>
              <a:t>I</a:t>
            </a:r>
            <a:r>
              <a:rPr lang="en-US" sz="4800" b="0" dirty="0"/>
              <a:t>nfectious </a:t>
            </a:r>
            <a:r>
              <a:rPr lang="en-US" sz="4800" b="0" dirty="0">
                <a:solidFill>
                  <a:srgbClr val="E40000"/>
                </a:solidFill>
                <a:latin typeface="Arial Black" pitchFamily="34" charset="0"/>
              </a:rPr>
              <a:t>M</a:t>
            </a:r>
            <a:r>
              <a:rPr lang="en-US" sz="4800" b="0" dirty="0"/>
              <a:t>aterials</a:t>
            </a:r>
          </a:p>
        </p:txBody>
      </p:sp>
      <p:sp>
        <p:nvSpPr>
          <p:cNvPr id="9221" name="Text Box 13"/>
          <p:cNvSpPr txBox="1">
            <a:spLocks noChangeArrowheads="1"/>
          </p:cNvSpPr>
          <p:nvPr/>
        </p:nvSpPr>
        <p:spPr bwMode="auto">
          <a:xfrm>
            <a:off x="762000" y="1870075"/>
            <a:ext cx="2819400" cy="1806575"/>
          </a:xfrm>
          <a:prstGeom prst="rect">
            <a:avLst/>
          </a:prstGeom>
          <a:noFill/>
          <a:ln w="9525">
            <a:noFill/>
            <a:miter lim="800000"/>
            <a:headEnd/>
            <a:tailEnd/>
          </a:ln>
        </p:spPr>
        <p:txBody>
          <a:bodyPr lIns="92075" tIns="46038" rIns="92075" bIns="46038">
            <a:spAutoFit/>
          </a:bodyPr>
          <a:lstStyle/>
          <a:p>
            <a:pPr algn="l">
              <a:lnSpc>
                <a:spcPct val="100000"/>
              </a:lnSpc>
              <a:spcBef>
                <a:spcPct val="0"/>
              </a:spcBef>
              <a:spcAft>
                <a:spcPct val="60000"/>
              </a:spcAft>
            </a:pPr>
            <a:r>
              <a:rPr lang="en-US" sz="4000" b="0" dirty="0"/>
              <a:t>Present in</a:t>
            </a:r>
          </a:p>
          <a:p>
            <a:pPr algn="l">
              <a:spcBef>
                <a:spcPct val="0"/>
              </a:spcBef>
            </a:pPr>
            <a:r>
              <a:rPr lang="en-US" sz="3600" dirty="0">
                <a:solidFill>
                  <a:srgbClr val="FF3300"/>
                </a:solidFill>
              </a:rPr>
              <a:t>  </a:t>
            </a:r>
            <a:r>
              <a:rPr lang="en-US" sz="5400" b="0" dirty="0">
                <a:solidFill>
                  <a:srgbClr val="E40000"/>
                </a:solidFill>
                <a:latin typeface="Arial Black" pitchFamily="34" charset="0"/>
              </a:rPr>
              <a:t>Blood</a:t>
            </a:r>
          </a:p>
        </p:txBody>
      </p:sp>
      <p:sp>
        <p:nvSpPr>
          <p:cNvPr id="9222" name="Text Box 17"/>
          <p:cNvSpPr txBox="1">
            <a:spLocks noChangeArrowheads="1"/>
          </p:cNvSpPr>
          <p:nvPr/>
        </p:nvSpPr>
        <p:spPr bwMode="auto">
          <a:xfrm>
            <a:off x="1752600" y="3886200"/>
            <a:ext cx="838200" cy="641350"/>
          </a:xfrm>
          <a:prstGeom prst="rect">
            <a:avLst/>
          </a:prstGeom>
          <a:noFill/>
          <a:ln w="9525">
            <a:noFill/>
            <a:miter lim="800000"/>
            <a:headEnd/>
            <a:tailEnd/>
          </a:ln>
        </p:spPr>
        <p:txBody>
          <a:bodyPr lIns="92075" tIns="46038" rIns="92075" bIns="46038">
            <a:spAutoFit/>
          </a:bodyPr>
          <a:lstStyle/>
          <a:p>
            <a:pPr algn="l">
              <a:spcBef>
                <a:spcPct val="0"/>
              </a:spcBef>
            </a:pPr>
            <a:r>
              <a:rPr lang="en-US" sz="4000" b="0" dirty="0"/>
              <a:t>or</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p:cNvPicPr>
            <a:picLocks noChangeAspect="1" noChangeArrowheads="1"/>
          </p:cNvPicPr>
          <p:nvPr/>
        </p:nvPicPr>
        <p:blipFill>
          <a:blip r:embed="rId3" cstate="print"/>
          <a:srcRect/>
          <a:stretch>
            <a:fillRect/>
          </a:stretch>
        </p:blipFill>
        <p:spPr bwMode="auto">
          <a:xfrm>
            <a:off x="4445000" y="2282825"/>
            <a:ext cx="1498600" cy="3889375"/>
          </a:xfrm>
          <a:prstGeom prst="rect">
            <a:avLst/>
          </a:prstGeom>
          <a:noFill/>
          <a:ln w="9525">
            <a:noFill/>
            <a:miter lim="800000"/>
            <a:headEnd/>
            <a:tailEnd/>
          </a:ln>
        </p:spPr>
      </p:pic>
      <p:sp>
        <p:nvSpPr>
          <p:cNvPr id="18442" name="Rectangle 10"/>
          <p:cNvSpPr>
            <a:spLocks noGrp="1" noChangeArrowheads="1"/>
          </p:cNvSpPr>
          <p:nvPr>
            <p:ph type="title"/>
          </p:nvPr>
        </p:nvSpPr>
        <p:spPr/>
        <p:txBody>
          <a:bodyPr lIns="91440" tIns="45720" rIns="91440" bIns="45720" anchorCtr="0"/>
          <a:lstStyle/>
          <a:p>
            <a:pPr eaLnBrk="1" hangingPunct="1">
              <a:defRPr/>
            </a:pPr>
            <a:r>
              <a:rPr lang="en-US" dirty="0" smtClean="0"/>
              <a:t>Bloodborne Pathogens (BBPs)</a:t>
            </a:r>
          </a:p>
        </p:txBody>
      </p:sp>
      <p:sp>
        <p:nvSpPr>
          <p:cNvPr id="10244" name="Text Box 13"/>
          <p:cNvSpPr txBox="1">
            <a:spLocks noChangeArrowheads="1"/>
          </p:cNvSpPr>
          <p:nvPr/>
        </p:nvSpPr>
        <p:spPr bwMode="auto">
          <a:xfrm>
            <a:off x="228600" y="1828800"/>
            <a:ext cx="4267200" cy="4811713"/>
          </a:xfrm>
          <a:prstGeom prst="rect">
            <a:avLst/>
          </a:prstGeom>
          <a:noFill/>
          <a:ln w="9525">
            <a:noFill/>
            <a:miter lim="800000"/>
            <a:headEnd/>
            <a:tailEnd/>
          </a:ln>
        </p:spPr>
        <p:txBody>
          <a:bodyPr lIns="92075" tIns="46038" rIns="92075" bIns="46038">
            <a:spAutoFit/>
          </a:bodyPr>
          <a:lstStyle/>
          <a:p>
            <a:pPr marL="222250" indent="-222250" algn="l">
              <a:lnSpc>
                <a:spcPct val="95000"/>
              </a:lnSpc>
              <a:spcBef>
                <a:spcPct val="0"/>
              </a:spcBef>
              <a:spcAft>
                <a:spcPct val="30000"/>
              </a:spcAft>
              <a:buFontTx/>
              <a:buChar char="•"/>
            </a:pPr>
            <a:r>
              <a:rPr lang="en-US" sz="2400" b="0" dirty="0"/>
              <a:t>semen</a:t>
            </a:r>
          </a:p>
          <a:p>
            <a:pPr marL="222250" indent="-222250" algn="l">
              <a:lnSpc>
                <a:spcPct val="95000"/>
              </a:lnSpc>
              <a:spcBef>
                <a:spcPct val="0"/>
              </a:spcBef>
              <a:spcAft>
                <a:spcPct val="30000"/>
              </a:spcAft>
              <a:buFontTx/>
              <a:buChar char="•"/>
            </a:pPr>
            <a:r>
              <a:rPr lang="en-US" sz="2400" b="0" dirty="0"/>
              <a:t>vaginal secretions</a:t>
            </a:r>
          </a:p>
          <a:p>
            <a:pPr marL="222250" indent="-222250" algn="l">
              <a:lnSpc>
                <a:spcPct val="95000"/>
              </a:lnSpc>
              <a:spcBef>
                <a:spcPct val="0"/>
              </a:spcBef>
              <a:spcAft>
                <a:spcPct val="30000"/>
              </a:spcAft>
              <a:buFontTx/>
              <a:buChar char="•"/>
            </a:pPr>
            <a:r>
              <a:rPr lang="en-US" sz="2400" b="0" dirty="0"/>
              <a:t>body fluids such as pleural, cerebrospinal, pericardial, peritoneal, synovial, and amniotic </a:t>
            </a:r>
          </a:p>
          <a:p>
            <a:pPr marL="222250" indent="-222250" algn="l">
              <a:lnSpc>
                <a:spcPct val="95000"/>
              </a:lnSpc>
              <a:spcBef>
                <a:spcPct val="0"/>
              </a:spcBef>
              <a:spcAft>
                <a:spcPct val="30000"/>
              </a:spcAft>
              <a:buFontTx/>
              <a:buChar char="•"/>
            </a:pPr>
            <a:r>
              <a:rPr lang="en-US" sz="2400" b="0" dirty="0"/>
              <a:t>saliva in dental procedures (</a:t>
            </a:r>
            <a:r>
              <a:rPr lang="en-US" sz="2400" b="0" u="sng" dirty="0"/>
              <a:t>if blood is present</a:t>
            </a:r>
            <a:r>
              <a:rPr lang="en-US" sz="2400" b="0" dirty="0"/>
              <a:t>)</a:t>
            </a:r>
          </a:p>
          <a:p>
            <a:pPr marL="222250" indent="-222250" algn="l">
              <a:lnSpc>
                <a:spcPct val="95000"/>
              </a:lnSpc>
              <a:spcBef>
                <a:spcPct val="0"/>
              </a:spcBef>
              <a:spcAft>
                <a:spcPct val="30000"/>
              </a:spcAft>
              <a:buFontTx/>
              <a:buChar char="•"/>
            </a:pPr>
            <a:r>
              <a:rPr lang="en-US" sz="2400" b="0" dirty="0"/>
              <a:t>any body fluids visibly contaminated with blood</a:t>
            </a:r>
          </a:p>
          <a:p>
            <a:pPr marL="222250" indent="-222250" algn="l">
              <a:lnSpc>
                <a:spcPct val="95000"/>
              </a:lnSpc>
              <a:spcBef>
                <a:spcPct val="0"/>
              </a:spcBef>
              <a:spcAft>
                <a:spcPct val="30000"/>
              </a:spcAft>
              <a:buFontTx/>
              <a:buChar char="•"/>
            </a:pPr>
            <a:r>
              <a:rPr lang="en-US" sz="2400" b="0" dirty="0"/>
              <a:t>body fluid where it is difficult to differentiate</a:t>
            </a:r>
          </a:p>
        </p:txBody>
      </p:sp>
      <p:sp>
        <p:nvSpPr>
          <p:cNvPr id="10245" name="Text Box 15"/>
          <p:cNvSpPr txBox="1">
            <a:spLocks noChangeArrowheads="1"/>
          </p:cNvSpPr>
          <p:nvPr/>
        </p:nvSpPr>
        <p:spPr bwMode="auto">
          <a:xfrm>
            <a:off x="6400800" y="1828800"/>
            <a:ext cx="3657600" cy="4483100"/>
          </a:xfrm>
          <a:prstGeom prst="rect">
            <a:avLst/>
          </a:prstGeom>
          <a:noFill/>
          <a:ln w="9525">
            <a:noFill/>
            <a:miter lim="800000"/>
            <a:headEnd/>
            <a:tailEnd/>
          </a:ln>
        </p:spPr>
        <p:txBody>
          <a:bodyPr lIns="92075" tIns="46038" rIns="92075" bIns="46038">
            <a:spAutoFit/>
          </a:bodyPr>
          <a:lstStyle/>
          <a:p>
            <a:pPr marL="222250" indent="-222250" algn="l">
              <a:lnSpc>
                <a:spcPct val="95000"/>
              </a:lnSpc>
              <a:spcBef>
                <a:spcPct val="0"/>
              </a:spcBef>
              <a:spcAft>
                <a:spcPct val="30000"/>
              </a:spcAft>
              <a:buFontTx/>
              <a:buChar char="•"/>
            </a:pPr>
            <a:r>
              <a:rPr lang="en-US" sz="2400" b="0" dirty="0"/>
              <a:t>any unfixed tissue or organ (other than intact skin) from a human (living or dead)</a:t>
            </a:r>
          </a:p>
          <a:p>
            <a:pPr marL="222250" indent="-222250" algn="l">
              <a:lnSpc>
                <a:spcPct val="95000"/>
              </a:lnSpc>
              <a:spcBef>
                <a:spcPct val="0"/>
              </a:spcBef>
              <a:spcAft>
                <a:spcPct val="30000"/>
              </a:spcAft>
              <a:buFontTx/>
              <a:buChar char="•"/>
            </a:pPr>
            <a:r>
              <a:rPr lang="en-US" sz="2400" b="0" dirty="0"/>
              <a:t>HIV- or HBV-containing cultures (cell, tissue, or organ), culture medium, or other solutions</a:t>
            </a:r>
          </a:p>
          <a:p>
            <a:pPr marL="222250" indent="-222250" algn="l">
              <a:lnSpc>
                <a:spcPct val="95000"/>
              </a:lnSpc>
              <a:spcBef>
                <a:spcPct val="0"/>
              </a:spcBef>
              <a:spcAft>
                <a:spcPct val="30000"/>
              </a:spcAft>
              <a:buFontTx/>
              <a:buChar char="•"/>
            </a:pPr>
            <a:r>
              <a:rPr lang="en-US" sz="2400" b="0" dirty="0"/>
              <a:t>blood, organs, &amp; tissues from animals infected with HIV, HBV, or BBPs</a:t>
            </a:r>
          </a:p>
        </p:txBody>
      </p:sp>
      <p:sp>
        <p:nvSpPr>
          <p:cNvPr id="10246" name="Text Box 16"/>
          <p:cNvSpPr txBox="1">
            <a:spLocks noChangeArrowheads="1"/>
          </p:cNvSpPr>
          <p:nvPr/>
        </p:nvSpPr>
        <p:spPr bwMode="auto">
          <a:xfrm>
            <a:off x="4159250" y="1143000"/>
            <a:ext cx="1906588" cy="762000"/>
          </a:xfrm>
          <a:prstGeom prst="rect">
            <a:avLst/>
          </a:prstGeom>
          <a:noFill/>
          <a:ln w="9525">
            <a:noFill/>
            <a:miter lim="800000"/>
            <a:headEnd/>
            <a:tailEnd/>
          </a:ln>
        </p:spPr>
        <p:txBody>
          <a:bodyPr lIns="92075" tIns="46038" rIns="92075" bIns="46038">
            <a:spAutoFit/>
          </a:bodyPr>
          <a:lstStyle/>
          <a:p>
            <a:pPr>
              <a:lnSpc>
                <a:spcPct val="100000"/>
              </a:lnSpc>
              <a:spcBef>
                <a:spcPct val="0"/>
              </a:spcBef>
              <a:spcAft>
                <a:spcPct val="60000"/>
              </a:spcAft>
            </a:pPr>
            <a:r>
              <a:rPr lang="en-US" sz="4400" dirty="0">
                <a:solidFill>
                  <a:srgbClr val="D82900"/>
                </a:solidFill>
                <a:latin typeface="Arial Black" pitchFamily="34" charset="0"/>
              </a:rPr>
              <a:t>OPIM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ChangeArrowheads="1"/>
          </p:cNvSpPr>
          <p:nvPr>
            <p:ph type="title"/>
          </p:nvPr>
        </p:nvSpPr>
        <p:spPr/>
        <p:txBody>
          <a:bodyPr lIns="91440" tIns="45720" rIns="91440" bIns="45720" anchorCtr="0"/>
          <a:lstStyle/>
          <a:p>
            <a:pPr eaLnBrk="1" hangingPunct="1">
              <a:defRPr/>
            </a:pPr>
            <a:r>
              <a:rPr lang="en-US" dirty="0" smtClean="0"/>
              <a:t>Transmission of BBPs</a:t>
            </a:r>
          </a:p>
        </p:txBody>
      </p:sp>
      <p:sp>
        <p:nvSpPr>
          <p:cNvPr id="11267" name="Text Box 6"/>
          <p:cNvSpPr txBox="1">
            <a:spLocks noChangeArrowheads="1"/>
          </p:cNvSpPr>
          <p:nvPr/>
        </p:nvSpPr>
        <p:spPr bwMode="auto">
          <a:xfrm>
            <a:off x="5410200" y="1651000"/>
            <a:ext cx="3962400" cy="1244600"/>
          </a:xfrm>
          <a:prstGeom prst="rect">
            <a:avLst/>
          </a:prstGeom>
          <a:noFill/>
          <a:ln w="9525">
            <a:noFill/>
            <a:miter lim="800000"/>
            <a:headEnd/>
            <a:tailEnd/>
          </a:ln>
        </p:spPr>
        <p:txBody>
          <a:bodyPr lIns="92075" tIns="46038" rIns="92075" bIns="46038">
            <a:spAutoFit/>
          </a:bodyPr>
          <a:lstStyle/>
          <a:p>
            <a:pPr algn="l">
              <a:spcBef>
                <a:spcPct val="0"/>
              </a:spcBef>
            </a:pPr>
            <a:r>
              <a:rPr lang="en-US" sz="2800" b="0" dirty="0"/>
              <a:t>Bloodborne Pathogens can enter your body through</a:t>
            </a:r>
          </a:p>
        </p:txBody>
      </p:sp>
      <p:sp>
        <p:nvSpPr>
          <p:cNvPr id="11268" name="Text Box 9"/>
          <p:cNvSpPr txBox="1">
            <a:spLocks noChangeArrowheads="1"/>
          </p:cNvSpPr>
          <p:nvPr/>
        </p:nvSpPr>
        <p:spPr bwMode="auto">
          <a:xfrm>
            <a:off x="5715000" y="3148013"/>
            <a:ext cx="4191000" cy="2742931"/>
          </a:xfrm>
          <a:prstGeom prst="rect">
            <a:avLst/>
          </a:prstGeom>
          <a:noFill/>
          <a:ln w="9525">
            <a:noFill/>
            <a:miter lim="800000"/>
            <a:headEnd/>
            <a:tailEnd/>
          </a:ln>
        </p:spPr>
        <p:txBody>
          <a:bodyPr lIns="92075" tIns="46038" rIns="92075" bIns="46038">
            <a:spAutoFit/>
          </a:bodyPr>
          <a:lstStyle/>
          <a:p>
            <a:pPr marL="284163" indent="-284163" algn="l">
              <a:spcBef>
                <a:spcPct val="0"/>
              </a:spcBef>
              <a:spcAft>
                <a:spcPct val="25000"/>
              </a:spcAft>
              <a:buFontTx/>
              <a:buChar char="•"/>
            </a:pPr>
            <a:r>
              <a:rPr lang="en-US" sz="2800" b="0" dirty="0"/>
              <a:t>a break in the skin  (cut, burn, lesion, etc.)</a:t>
            </a:r>
          </a:p>
          <a:p>
            <a:pPr marL="284163" indent="-284163" algn="l">
              <a:spcBef>
                <a:spcPct val="0"/>
              </a:spcBef>
              <a:spcAft>
                <a:spcPct val="25000"/>
              </a:spcAft>
              <a:buFontTx/>
              <a:buChar char="•"/>
            </a:pPr>
            <a:r>
              <a:rPr lang="en-US" sz="2800" b="0" dirty="0"/>
              <a:t>mucus membranes  (eyes, nose, mouth)</a:t>
            </a:r>
          </a:p>
          <a:p>
            <a:pPr marL="284163" indent="-284163" algn="l">
              <a:spcBef>
                <a:spcPct val="0"/>
              </a:spcBef>
              <a:spcAft>
                <a:spcPct val="25000"/>
              </a:spcAft>
              <a:buFontTx/>
              <a:buChar char="•"/>
            </a:pPr>
            <a:r>
              <a:rPr lang="en-US" sz="2800" b="0" dirty="0" smtClean="0"/>
              <a:t>Needlestick injury</a:t>
            </a:r>
            <a:endParaRPr lang="en-US" sz="2800" b="0" dirty="0"/>
          </a:p>
          <a:p>
            <a:pPr marL="284163" indent="-284163" algn="l">
              <a:spcBef>
                <a:spcPct val="0"/>
              </a:spcBef>
              <a:spcAft>
                <a:spcPct val="25000"/>
              </a:spcAft>
              <a:buFontTx/>
              <a:buChar char="•"/>
            </a:pPr>
            <a:r>
              <a:rPr lang="en-US" sz="2800" b="0" dirty="0"/>
              <a:t>other modes</a:t>
            </a:r>
          </a:p>
        </p:txBody>
      </p:sp>
      <p:pic>
        <p:nvPicPr>
          <p:cNvPr id="11269" name="Picture 12" descr="needle1"/>
          <p:cNvPicPr>
            <a:picLocks noChangeAspect="1" noChangeArrowheads="1"/>
          </p:cNvPicPr>
          <p:nvPr/>
        </p:nvPicPr>
        <p:blipFill>
          <a:blip r:embed="rId3" cstate="print">
            <a:lum bright="-20000"/>
          </a:blip>
          <a:srcRect l="3587" t="5229" r="3587" b="5229"/>
          <a:stretch>
            <a:fillRect/>
          </a:stretch>
        </p:blipFill>
        <p:spPr bwMode="auto">
          <a:xfrm>
            <a:off x="533400" y="1524000"/>
            <a:ext cx="3200400" cy="2293938"/>
          </a:xfrm>
          <a:prstGeom prst="rect">
            <a:avLst/>
          </a:prstGeom>
          <a:noFill/>
          <a:ln w="19050">
            <a:solidFill>
              <a:schemeClr val="tx1"/>
            </a:solidFill>
            <a:miter lim="800000"/>
            <a:headEnd/>
            <a:tailEnd/>
          </a:ln>
        </p:spPr>
      </p:pic>
      <p:pic>
        <p:nvPicPr>
          <p:cNvPr id="11270" name="Picture 15" descr="bloodnearnose2"/>
          <p:cNvPicPr>
            <a:picLocks noChangeAspect="1" noChangeArrowheads="1"/>
          </p:cNvPicPr>
          <p:nvPr/>
        </p:nvPicPr>
        <p:blipFill>
          <a:blip r:embed="rId4" cstate="print"/>
          <a:srcRect/>
          <a:stretch>
            <a:fillRect/>
          </a:stretch>
        </p:blipFill>
        <p:spPr bwMode="auto">
          <a:xfrm>
            <a:off x="1676400" y="4191000"/>
            <a:ext cx="3048000" cy="2036763"/>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WISHA Template (~tbk)">
  <a:themeElements>
    <a:clrScheme name="">
      <a:dk1>
        <a:srgbClr val="000000"/>
      </a:dk1>
      <a:lt1>
        <a:srgbClr val="FFFFFF"/>
      </a:lt1>
      <a:dk2>
        <a:srgbClr val="000000"/>
      </a:dk2>
      <a:lt2>
        <a:srgbClr val="FFFFFF"/>
      </a:lt2>
      <a:accent1>
        <a:srgbClr val="990000"/>
      </a:accent1>
      <a:accent2>
        <a:srgbClr val="FFFF00"/>
      </a:accent2>
      <a:accent3>
        <a:srgbClr val="FFFFFF"/>
      </a:accent3>
      <a:accent4>
        <a:srgbClr val="000000"/>
      </a:accent4>
      <a:accent5>
        <a:srgbClr val="CAAAAA"/>
      </a:accent5>
      <a:accent6>
        <a:srgbClr val="E7E700"/>
      </a:accent6>
      <a:hlink>
        <a:srgbClr val="0000FF"/>
      </a:hlink>
      <a:folHlink>
        <a:srgbClr val="B2B2B2"/>
      </a:folHlink>
    </a:clrScheme>
    <a:fontScheme name="WISHA Template (~tb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25400" cap="flat" cmpd="sng" algn="ctr">
          <a:noFill/>
          <a:prstDash val="solid"/>
          <a:round/>
          <a:headEnd type="none" w="med" len="med"/>
          <a:tailEnd type="none" w="med" len="med"/>
        </a:ln>
        <a:effectLst/>
      </a:spPr>
      <a:bodyPr vert="horz" wrap="square" lIns="45720" tIns="45720" rIns="45720" bIns="45720" numCol="1" anchor="t" anchorCtr="0" compatLnSpc="1">
        <a:prstTxWarp prst="textNoShape">
          <a:avLst/>
        </a:prstTxWarp>
      </a:bodyPr>
      <a:lstStyle>
        <a:defPPr marL="0" marR="0" indent="0" algn="ctr" defTabSz="912813" rtl="0" eaLnBrk="0" fontAlgn="base" latinLnBrk="0" hangingPunct="0">
          <a:lnSpc>
            <a:spcPct val="90000"/>
          </a:lnSpc>
          <a:spcBef>
            <a:spcPct val="40000"/>
          </a:spcBef>
          <a:spcAft>
            <a:spcPct val="0"/>
          </a:spcAft>
          <a:buClrTx/>
          <a:buSzTx/>
          <a:buFontTx/>
          <a:buNone/>
          <a:tabLst/>
          <a:defRPr kumimoji="0" lang="en-US" sz="15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25400" cap="flat" cmpd="sng" algn="ctr">
          <a:noFill/>
          <a:prstDash val="solid"/>
          <a:round/>
          <a:headEnd type="none" w="med" len="med"/>
          <a:tailEnd type="none" w="med" len="med"/>
        </a:ln>
        <a:effectLst/>
      </a:spPr>
      <a:bodyPr vert="horz" wrap="square" lIns="45720" tIns="45720" rIns="45720" bIns="45720" numCol="1" anchor="t" anchorCtr="0" compatLnSpc="1">
        <a:prstTxWarp prst="textNoShape">
          <a:avLst/>
        </a:prstTxWarp>
      </a:bodyPr>
      <a:lstStyle>
        <a:defPPr marL="0" marR="0" indent="0" algn="ctr" defTabSz="912813" rtl="0" eaLnBrk="0" fontAlgn="base" latinLnBrk="0" hangingPunct="0">
          <a:lnSpc>
            <a:spcPct val="90000"/>
          </a:lnSpc>
          <a:spcBef>
            <a:spcPct val="40000"/>
          </a:spcBef>
          <a:spcAft>
            <a:spcPct val="0"/>
          </a:spcAft>
          <a:buClrTx/>
          <a:buSzTx/>
          <a:buFontTx/>
          <a:buNone/>
          <a:tabLst/>
          <a:defRPr kumimoji="0" lang="en-US" sz="15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WISHA Template (~tb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ISHA Template (~tb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ISHA Template (~tb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ISHA Template (~tb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ISHA Template (~tb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ISHA Template (~tb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ISHA Template (~tb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C:\_BBP\Bluebackgrd.ppt</Template>
  <TotalTime>36180</TotalTime>
  <Words>6840</Words>
  <Application>Microsoft Office PowerPoint</Application>
  <PresentationFormat>35mm Slides</PresentationFormat>
  <Paragraphs>708</Paragraphs>
  <Slides>57</Slides>
  <Notes>54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WISHA Template (~tbk)</vt:lpstr>
      <vt:lpstr>Worksheet</vt:lpstr>
      <vt:lpstr>BLOODBORNE PATHOGEN TRAINING</vt:lpstr>
      <vt:lpstr>Bloodborne Pathogens Training</vt:lpstr>
      <vt:lpstr>Course Objectives</vt:lpstr>
      <vt:lpstr>Applicability</vt:lpstr>
      <vt:lpstr>General overview</vt:lpstr>
      <vt:lpstr>Transmission of Diseases</vt:lpstr>
      <vt:lpstr>Bloodborne Pathogens (BBPs)</vt:lpstr>
      <vt:lpstr>Bloodborne Pathogens (BBPs)</vt:lpstr>
      <vt:lpstr>Transmission of BBPs</vt:lpstr>
      <vt:lpstr>Transmission of BBPs</vt:lpstr>
      <vt:lpstr>Bloodborne Pathogen Diseases</vt:lpstr>
      <vt:lpstr>Viral Hepatitis - General Overview</vt:lpstr>
      <vt:lpstr>HBV - Hepatitis B</vt:lpstr>
      <vt:lpstr>HBV - Hepatitis B</vt:lpstr>
      <vt:lpstr>HBV - Hepatitis B</vt:lpstr>
      <vt:lpstr>HBV - Hepatitis B</vt:lpstr>
      <vt:lpstr>HCV - Hepatitis C</vt:lpstr>
      <vt:lpstr>HCV - Hepatitis C</vt:lpstr>
      <vt:lpstr>HCV - Hepatitis C</vt:lpstr>
      <vt:lpstr>HCV - Hepatitis C</vt:lpstr>
      <vt:lpstr>Human Immunodeficiency Virus (HIV)</vt:lpstr>
      <vt:lpstr>Human Immunodeficiency Virus (HIV)</vt:lpstr>
      <vt:lpstr>Human Immunodeficiency Virus (HIV)</vt:lpstr>
      <vt:lpstr>Transmission of BBPs</vt:lpstr>
      <vt:lpstr>Health Care Workers and BBPs</vt:lpstr>
      <vt:lpstr>Health Care Workers and BBPs</vt:lpstr>
      <vt:lpstr>Exposure Control Manual</vt:lpstr>
      <vt:lpstr>Exposure Determination</vt:lpstr>
      <vt:lpstr>Exposure Controls</vt:lpstr>
      <vt:lpstr>Exposure Controls</vt:lpstr>
      <vt:lpstr>Exposure Controls</vt:lpstr>
      <vt:lpstr>Exposure Controls</vt:lpstr>
      <vt:lpstr>Exposure Controls</vt:lpstr>
      <vt:lpstr>Exposure Controls</vt:lpstr>
      <vt:lpstr>Exposure Controls</vt:lpstr>
      <vt:lpstr>Exposure Controls</vt:lpstr>
      <vt:lpstr>Exposure Controls</vt:lpstr>
      <vt:lpstr>Exposure Controls</vt:lpstr>
      <vt:lpstr>Exposure Controls</vt:lpstr>
      <vt:lpstr>Exposure Controls</vt:lpstr>
      <vt:lpstr>Exposure Controls</vt:lpstr>
      <vt:lpstr>Safe and proper glove removal</vt:lpstr>
      <vt:lpstr>Exposure Controls</vt:lpstr>
      <vt:lpstr>Exposure Controls</vt:lpstr>
      <vt:lpstr>Exposure Controls</vt:lpstr>
      <vt:lpstr>Exposure Controls</vt:lpstr>
      <vt:lpstr>Exposure Controls</vt:lpstr>
      <vt:lpstr>Exposure Controls</vt:lpstr>
      <vt:lpstr>Exposure Controls</vt:lpstr>
      <vt:lpstr>Exposure Controls</vt:lpstr>
      <vt:lpstr>Exposure Control</vt:lpstr>
      <vt:lpstr>Hepatitis B Vaccine</vt:lpstr>
      <vt:lpstr>Exposure Incident</vt:lpstr>
      <vt:lpstr>Post-exposure evaluation</vt:lpstr>
      <vt:lpstr>Post-exposure evaluation</vt:lpstr>
      <vt:lpstr>Recordkeeping</vt:lpstr>
      <vt:lpstr>Any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Bloodborne Pathogens Training Kit</dc:title>
  <dc:creator>l</dc:creator>
  <cp:lastModifiedBy>St Clair, Laurie</cp:lastModifiedBy>
  <cp:revision>804</cp:revision>
  <cp:lastPrinted>1999-03-12T21:08:57Z</cp:lastPrinted>
  <dcterms:created xsi:type="dcterms:W3CDTF">1997-02-24T16:48:02Z</dcterms:created>
  <dcterms:modified xsi:type="dcterms:W3CDTF">2012-02-16T20:33:14Z</dcterms:modified>
</cp:coreProperties>
</file>